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81" r:id="rId7"/>
    <p:sldId id="263" r:id="rId8"/>
    <p:sldId id="278" r:id="rId9"/>
    <p:sldId id="265" r:id="rId10"/>
    <p:sldId id="266" r:id="rId11"/>
    <p:sldId id="267" r:id="rId12"/>
    <p:sldId id="283" r:id="rId13"/>
    <p:sldId id="282" r:id="rId14"/>
    <p:sldId id="271" r:id="rId15"/>
    <p:sldId id="261" r:id="rId16"/>
    <p:sldId id="262" r:id="rId17"/>
    <p:sldId id="268" r:id="rId18"/>
    <p:sldId id="272" r:id="rId19"/>
    <p:sldId id="274" r:id="rId20"/>
    <p:sldId id="275" r:id="rId21"/>
    <p:sldId id="276" r:id="rId22"/>
    <p:sldId id="269" r:id="rId23"/>
    <p:sldId id="270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19">
          <p15:clr>
            <a:srgbClr val="A4A3A4"/>
          </p15:clr>
        </p15:guide>
        <p15:guide id="4" pos="7370">
          <p15:clr>
            <a:srgbClr val="A4A3A4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c44xvPFCnKooP44n3P9om4Yq7S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IER SAMUEL (CPAM PARIS)" initials="SL MP" lastIdx="2" clrIdx="0"/>
  <p:cmAuthor id="1" name="GRENET MARIUS (CNAM / Paris)" initials="GM(/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338" autoAdjust="0"/>
    <p:restoredTop sz="88190" autoAdjust="0"/>
  </p:normalViewPr>
  <p:slideViewPr>
    <p:cSldViewPr snapToGrid="0">
      <p:cViewPr>
        <p:scale>
          <a:sx n="60" d="100"/>
          <a:sy n="60" d="100"/>
        </p:scale>
        <p:origin x="-1518" y="-186"/>
      </p:cViewPr>
      <p:guideLst>
        <p:guide orient="horz" pos="2160"/>
        <p:guide orient="horz" pos="3719"/>
        <p:guide pos="3840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4442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2" name="Google Shape;5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/>
              <a:t>L’étudiant étranger qui vient pour la première fois en France pour ses études doit s’affilier à l’Assurance Maladie via le site etudiant-etranger.ameli.fr puis créer son espace personnel en suivant les étapes indiquées.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/>
              <a:t>Cette démarche est unique et ne sera pas à renouveler s’il poursuit ses études en France plusieurs années universitaires.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/>
              <a:t>Ainsi, les </a:t>
            </a:r>
            <a:r>
              <a:rPr lang="fr-FR" sz="1200" b="1" dirty="0"/>
              <a:t>étudiants internationaux </a:t>
            </a:r>
            <a:r>
              <a:rPr lang="fr-FR" sz="1200" dirty="0"/>
              <a:t>bénéficient du remboursement de leurs frais de santé en cas de maladie ou de maternité par la CPAM de leur lieu de résidence.</a:t>
            </a:r>
            <a:endParaRPr dirty="0"/>
          </a:p>
        </p:txBody>
      </p:sp>
      <p:sp>
        <p:nvSpPr>
          <p:cNvPr id="395" name="Google Shape;39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/>
              <a:t>L’étudiant étranger qui vient pour la première fois en France pour ses études doit s’affilier à l’Assurance Maladie via le site etudiant-etranger.ameli.fr puis créer son espace personnel en suivant les étapes indiquées.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/>
              <a:t>Cette démarche est unique et ne sera pas à renouveler s’il poursuit ses études en France plusieurs années universitaires.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/>
              <a:t>Ainsi, les </a:t>
            </a:r>
            <a:r>
              <a:rPr lang="fr-FR" sz="1200" b="1" dirty="0"/>
              <a:t>étudiants internationaux </a:t>
            </a:r>
            <a:r>
              <a:rPr lang="fr-FR" sz="1200" dirty="0"/>
              <a:t>bénéficient du remboursement de leurs frais de santé en cas de maladie ou de maternité par la CPAM de leur lieu de résidence.</a:t>
            </a:r>
            <a:endParaRPr dirty="0"/>
          </a:p>
        </p:txBody>
      </p:sp>
      <p:sp>
        <p:nvSpPr>
          <p:cNvPr id="449" name="Google Shape;44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9" name="Google Shape;5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0" name="Google Shape;6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9" name="Google Shape;56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0" name="Google Shape;57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" name="Google Shape;3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3" name="Google Shape;52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°1 CNAM Couverture avec photo">
  <p:cSld name="N°1 CNAM Couverture avec phot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>
            <a:spLocks noGrp="1"/>
          </p:cNvSpPr>
          <p:nvPr>
            <p:ph type="pic" idx="2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7" name="Google Shape;17;p24" descr="Une image contenant alimentation&#10;&#10;Description générée automatiquement" title="Sécurité sociale - l'Assurance Maladie : Agir ensemble, protéger chacun "/>
          <p:cNvPicPr preferRelativeResize="0"/>
          <p:nvPr/>
        </p:nvPicPr>
        <p:blipFill rotWithShape="1">
          <a:blip r:embed="rId2">
            <a:alphaModFix/>
          </a:blip>
          <a:srcRect r="-61" b="-131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4"/>
          <p:cNvSpPr txBox="1">
            <a:spLocks noGrp="1"/>
          </p:cNvSpPr>
          <p:nvPr>
            <p:ph type="ctrTitle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1975" tIns="270000" rIns="90000" bIns="468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9899487" y="6372000"/>
            <a:ext cx="18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body" idx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3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1800" b="0" i="0"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°3 CNAM Couverture fond couleur">
  <p:cSld name="N°3 CNAM Couverture fond couleu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3" descr="Une image contenant alimentation&#10;&#10;Description générée automatiquement" title="Sécurité sociale - l'Assurance Maladie : Agir ensemble, protéger chacun"/>
          <p:cNvPicPr preferRelativeResize="0"/>
          <p:nvPr/>
        </p:nvPicPr>
        <p:blipFill rotWithShape="1">
          <a:blip r:embed="rId2">
            <a:alphaModFix/>
          </a:blip>
          <a:srcRect r="-61" b="-131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3"/>
          <p:cNvSpPr txBox="1">
            <a:spLocks noGrp="1"/>
          </p:cNvSpPr>
          <p:nvPr>
            <p:ph type="ctrTitle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51975" tIns="270000" rIns="90000" bIns="468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dt" idx="10"/>
          </p:nvPr>
        </p:nvSpPr>
        <p:spPr>
          <a:xfrm>
            <a:off x="9900000" y="6372000"/>
            <a:ext cx="18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body" idx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2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1800" b="0" i="0"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°1 CN Couverture avec photo">
  <p:cSld name="N°1 CN Couverture avec photo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4"/>
          <p:cNvSpPr>
            <a:spLocks noGrp="1"/>
          </p:cNvSpPr>
          <p:nvPr>
            <p:ph type="pic" idx="2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" name="Google Shape;77;p34"/>
          <p:cNvSpPr txBox="1">
            <a:spLocks noGrp="1"/>
          </p:cNvSpPr>
          <p:nvPr>
            <p:ph type="ctrTitle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1975" tIns="270000" rIns="90000" bIns="468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dt" idx="10"/>
          </p:nvPr>
        </p:nvSpPr>
        <p:spPr>
          <a:xfrm>
            <a:off x="9900000" y="6372000"/>
            <a:ext cx="18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>
            <a:spLocks noGrp="1"/>
          </p:cNvSpPr>
          <p:nvPr>
            <p:ph type="pic" idx="3"/>
          </p:nvPr>
        </p:nvSpPr>
        <p:spPr>
          <a:xfrm>
            <a:off x="506801" y="336883"/>
            <a:ext cx="7385915" cy="16844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4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°2 CN Couverture fond couleur + Photo">
  <p:cSld name="N°2 CN Couverture fond couleur + Phot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>
            <a:spLocks noGrp="1"/>
          </p:cNvSpPr>
          <p:nvPr>
            <p:ph type="pic" idx="2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4" name="Google Shape;84;p35"/>
          <p:cNvSpPr txBox="1">
            <a:spLocks noGrp="1"/>
          </p:cNvSpPr>
          <p:nvPr>
            <p:ph type="ctrTitle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51975" tIns="270000" rIns="90000" bIns="468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dt" idx="10"/>
          </p:nvPr>
        </p:nvSpPr>
        <p:spPr>
          <a:xfrm>
            <a:off x="9900000" y="6372000"/>
            <a:ext cx="18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>
            <a:spLocks noGrp="1"/>
          </p:cNvSpPr>
          <p:nvPr>
            <p:ph type="pic" idx="3"/>
          </p:nvPr>
        </p:nvSpPr>
        <p:spPr>
          <a:xfrm>
            <a:off x="506801" y="336883"/>
            <a:ext cx="7385915" cy="16844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4"/>
          </p:nvPr>
        </p:nvSpPr>
        <p:spPr>
          <a:xfrm>
            <a:off x="5275385" y="6001381"/>
            <a:ext cx="6424490" cy="32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1800" i="0"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°3 CN Couverture fond couleur">
  <p:cSld name="N°3 CN Couverture fond couleu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6"/>
          <p:cNvSpPr txBox="1">
            <a:spLocks noGrp="1"/>
          </p:cNvSpPr>
          <p:nvPr>
            <p:ph type="ctrTitle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51975" tIns="270000" rIns="90000" bIns="468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dt" idx="10"/>
          </p:nvPr>
        </p:nvSpPr>
        <p:spPr>
          <a:xfrm>
            <a:off x="9900000" y="6372000"/>
            <a:ext cx="18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>
            <a:spLocks noGrp="1"/>
          </p:cNvSpPr>
          <p:nvPr>
            <p:ph type="pic" idx="2"/>
          </p:nvPr>
        </p:nvSpPr>
        <p:spPr>
          <a:xfrm>
            <a:off x="506801" y="336883"/>
            <a:ext cx="7385915" cy="16844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3" name="Google Shape;93;p36"/>
          <p:cNvSpPr txBox="1">
            <a:spLocks noGrp="1"/>
          </p:cNvSpPr>
          <p:nvPr>
            <p:ph type="body" idx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3"/>
          </p:nvPr>
        </p:nvSpPr>
        <p:spPr>
          <a:xfrm>
            <a:off x="4979963" y="5946118"/>
            <a:ext cx="6685398" cy="35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1800" b="0" i="0"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maire">
  <p:cSld name="Sommair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7"/>
          <p:cNvSpPr txBox="1">
            <a:spLocks noGrp="1"/>
          </p:cNvSpPr>
          <p:nvPr>
            <p:ph type="title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96000" tIns="180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7"/>
          <p:cNvSpPr txBox="1">
            <a:spLocks noGrp="1"/>
          </p:cNvSpPr>
          <p:nvPr>
            <p:ph type="body" idx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37"/>
          <p:cNvSpPr txBox="1">
            <a:spLocks noGrp="1"/>
          </p:cNvSpPr>
          <p:nvPr>
            <p:ph type="body" idx="2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37"/>
          <p:cNvSpPr txBox="1">
            <a:spLocks noGrp="1"/>
          </p:cNvSpPr>
          <p:nvPr>
            <p:ph type="body" idx="3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body" idx="4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5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body" idx="6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body" idx="7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body" idx="8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7"/>
          <p:cNvSpPr txBox="1">
            <a:spLocks noGrp="1"/>
          </p:cNvSpPr>
          <p:nvPr>
            <p:ph type="body" idx="9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body" idx="13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body" idx="14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body" idx="15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body" idx="16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body" idx="17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body" idx="18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body" idx="19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body" idx="20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body" idx="2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body" idx="22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body" idx="23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7"/>
          <p:cNvSpPr txBox="1">
            <a:spLocks noGrp="1"/>
          </p:cNvSpPr>
          <p:nvPr>
            <p:ph type="body" idx="24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mmaire">
  <p:cSld name="1_Sommair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8"/>
          <p:cNvSpPr txBox="1">
            <a:spLocks noGrp="1"/>
          </p:cNvSpPr>
          <p:nvPr>
            <p:ph type="title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96000" tIns="180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body" idx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38"/>
          <p:cNvSpPr txBox="1">
            <a:spLocks noGrp="1"/>
          </p:cNvSpPr>
          <p:nvPr>
            <p:ph type="body" idx="2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38"/>
          <p:cNvSpPr txBox="1">
            <a:spLocks noGrp="1"/>
          </p:cNvSpPr>
          <p:nvPr>
            <p:ph type="body" idx="3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8"/>
          <p:cNvSpPr txBox="1">
            <a:spLocks noGrp="1"/>
          </p:cNvSpPr>
          <p:nvPr>
            <p:ph type="body" idx="4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38"/>
          <p:cNvSpPr txBox="1">
            <a:spLocks noGrp="1"/>
          </p:cNvSpPr>
          <p:nvPr>
            <p:ph type="body" idx="5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38"/>
          <p:cNvSpPr txBox="1">
            <a:spLocks noGrp="1"/>
          </p:cNvSpPr>
          <p:nvPr>
            <p:ph type="body" idx="6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body" idx="7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38"/>
          <p:cNvSpPr txBox="1">
            <a:spLocks noGrp="1"/>
          </p:cNvSpPr>
          <p:nvPr>
            <p:ph type="body" idx="8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body" idx="9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38"/>
          <p:cNvSpPr txBox="1">
            <a:spLocks noGrp="1"/>
          </p:cNvSpPr>
          <p:nvPr>
            <p:ph type="body" idx="13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body" idx="14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body" idx="15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p38"/>
          <p:cNvSpPr txBox="1">
            <a:spLocks noGrp="1"/>
          </p:cNvSpPr>
          <p:nvPr>
            <p:ph type="body" idx="16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" name="Google Shape;134;p38"/>
          <p:cNvSpPr txBox="1">
            <a:spLocks noGrp="1"/>
          </p:cNvSpPr>
          <p:nvPr>
            <p:ph type="body" idx="17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36" name="Google Shape;136;p38"/>
          <p:cNvSpPr txBox="1">
            <a:spLocks noGrp="1"/>
          </p:cNvSpPr>
          <p:nvPr>
            <p:ph type="body" idx="18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8"/>
          <p:cNvSpPr txBox="1">
            <a:spLocks noGrp="1"/>
          </p:cNvSpPr>
          <p:nvPr>
            <p:ph type="body" idx="19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8"/>
          <p:cNvSpPr txBox="1">
            <a:spLocks noGrp="1"/>
          </p:cNvSpPr>
          <p:nvPr>
            <p:ph type="body" idx="20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38"/>
          <p:cNvSpPr txBox="1">
            <a:spLocks noGrp="1"/>
          </p:cNvSpPr>
          <p:nvPr>
            <p:ph type="body" idx="2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8"/>
          <p:cNvSpPr txBox="1">
            <a:spLocks noGrp="1"/>
          </p:cNvSpPr>
          <p:nvPr>
            <p:ph type="body" idx="22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8"/>
          <p:cNvSpPr txBox="1">
            <a:spLocks noGrp="1"/>
          </p:cNvSpPr>
          <p:nvPr>
            <p:ph type="body" idx="23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8"/>
          <p:cNvSpPr txBox="1">
            <a:spLocks noGrp="1"/>
          </p:cNvSpPr>
          <p:nvPr>
            <p:ph type="body" idx="24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mmaire">
  <p:cSld name="2_Sommair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9"/>
          <p:cNvSpPr txBox="1">
            <a:spLocks noGrp="1"/>
          </p:cNvSpPr>
          <p:nvPr>
            <p:ph type="title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96000" tIns="180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9"/>
          <p:cNvSpPr txBox="1">
            <a:spLocks noGrp="1"/>
          </p:cNvSpPr>
          <p:nvPr>
            <p:ph type="body" idx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39"/>
          <p:cNvSpPr txBox="1">
            <a:spLocks noGrp="1"/>
          </p:cNvSpPr>
          <p:nvPr>
            <p:ph type="body" idx="2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7" name="Google Shape;147;p39"/>
          <p:cNvSpPr txBox="1">
            <a:spLocks noGrp="1"/>
          </p:cNvSpPr>
          <p:nvPr>
            <p:ph type="body" idx="3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39"/>
          <p:cNvSpPr txBox="1">
            <a:spLocks noGrp="1"/>
          </p:cNvSpPr>
          <p:nvPr>
            <p:ph type="body" idx="4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9" name="Google Shape;149;p39"/>
          <p:cNvSpPr txBox="1">
            <a:spLocks noGrp="1"/>
          </p:cNvSpPr>
          <p:nvPr>
            <p:ph type="body" idx="5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0" name="Google Shape;150;p39"/>
          <p:cNvSpPr txBox="1">
            <a:spLocks noGrp="1"/>
          </p:cNvSpPr>
          <p:nvPr>
            <p:ph type="body" idx="6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1" name="Google Shape;151;p39"/>
          <p:cNvSpPr txBox="1">
            <a:spLocks noGrp="1"/>
          </p:cNvSpPr>
          <p:nvPr>
            <p:ph type="body" idx="7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2" name="Google Shape;152;p39"/>
          <p:cNvSpPr txBox="1">
            <a:spLocks noGrp="1"/>
          </p:cNvSpPr>
          <p:nvPr>
            <p:ph type="body" idx="8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39"/>
          <p:cNvSpPr txBox="1">
            <a:spLocks noGrp="1"/>
          </p:cNvSpPr>
          <p:nvPr>
            <p:ph type="body" idx="9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body" idx="13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14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body" idx="15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7" name="Google Shape;157;p39"/>
          <p:cNvSpPr txBox="1">
            <a:spLocks noGrp="1"/>
          </p:cNvSpPr>
          <p:nvPr>
            <p:ph type="body" idx="16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39"/>
          <p:cNvSpPr txBox="1">
            <a:spLocks noGrp="1"/>
          </p:cNvSpPr>
          <p:nvPr>
            <p:ph type="body" idx="17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9" name="Google Shape;159;p39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60" name="Google Shape;160;p39"/>
          <p:cNvSpPr txBox="1">
            <a:spLocks noGrp="1"/>
          </p:cNvSpPr>
          <p:nvPr>
            <p:ph type="body" idx="18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9"/>
          <p:cNvSpPr txBox="1">
            <a:spLocks noGrp="1"/>
          </p:cNvSpPr>
          <p:nvPr>
            <p:ph type="body" idx="19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body" idx="20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9"/>
          <p:cNvSpPr txBox="1">
            <a:spLocks noGrp="1"/>
          </p:cNvSpPr>
          <p:nvPr>
            <p:ph type="body" idx="22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9"/>
          <p:cNvSpPr txBox="1">
            <a:spLocks noGrp="1"/>
          </p:cNvSpPr>
          <p:nvPr>
            <p:ph type="body" idx="23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9"/>
          <p:cNvSpPr txBox="1">
            <a:spLocks noGrp="1"/>
          </p:cNvSpPr>
          <p:nvPr>
            <p:ph type="body" idx="24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mmaire">
  <p:cSld name="3_Sommair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>
            <a:spLocks noGrp="1"/>
          </p:cNvSpPr>
          <p:nvPr>
            <p:ph type="title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96000" tIns="180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body" idx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2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1" name="Google Shape;171;p40"/>
          <p:cNvSpPr txBox="1">
            <a:spLocks noGrp="1"/>
          </p:cNvSpPr>
          <p:nvPr>
            <p:ph type="body" idx="3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40"/>
          <p:cNvSpPr txBox="1">
            <a:spLocks noGrp="1"/>
          </p:cNvSpPr>
          <p:nvPr>
            <p:ph type="body" idx="4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5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body" idx="6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5" name="Google Shape;175;p40"/>
          <p:cNvSpPr txBox="1">
            <a:spLocks noGrp="1"/>
          </p:cNvSpPr>
          <p:nvPr>
            <p:ph type="body" idx="7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body" idx="8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7" name="Google Shape;177;p40"/>
          <p:cNvSpPr txBox="1">
            <a:spLocks noGrp="1"/>
          </p:cNvSpPr>
          <p:nvPr>
            <p:ph type="body" idx="9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8" name="Google Shape;178;p40"/>
          <p:cNvSpPr txBox="1">
            <a:spLocks noGrp="1"/>
          </p:cNvSpPr>
          <p:nvPr>
            <p:ph type="body" idx="13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9" name="Google Shape;179;p40"/>
          <p:cNvSpPr txBox="1">
            <a:spLocks noGrp="1"/>
          </p:cNvSpPr>
          <p:nvPr>
            <p:ph type="body" idx="14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0" name="Google Shape;180;p40"/>
          <p:cNvSpPr txBox="1">
            <a:spLocks noGrp="1"/>
          </p:cNvSpPr>
          <p:nvPr>
            <p:ph type="body" idx="15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1" name="Google Shape;181;p40"/>
          <p:cNvSpPr txBox="1">
            <a:spLocks noGrp="1"/>
          </p:cNvSpPr>
          <p:nvPr>
            <p:ph type="body" idx="16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2" name="Google Shape;182;p40"/>
          <p:cNvSpPr txBox="1">
            <a:spLocks noGrp="1"/>
          </p:cNvSpPr>
          <p:nvPr>
            <p:ph type="body" idx="17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p40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84" name="Google Shape;184;p40"/>
          <p:cNvSpPr txBox="1">
            <a:spLocks noGrp="1"/>
          </p:cNvSpPr>
          <p:nvPr>
            <p:ph type="body" idx="18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40"/>
          <p:cNvSpPr txBox="1">
            <a:spLocks noGrp="1"/>
          </p:cNvSpPr>
          <p:nvPr>
            <p:ph type="body" idx="19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0"/>
          <p:cNvSpPr txBox="1">
            <a:spLocks noGrp="1"/>
          </p:cNvSpPr>
          <p:nvPr>
            <p:ph type="body" idx="20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0"/>
          <p:cNvSpPr txBox="1">
            <a:spLocks noGrp="1"/>
          </p:cNvSpPr>
          <p:nvPr>
            <p:ph type="body" idx="2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body" idx="22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0"/>
          <p:cNvSpPr txBox="1">
            <a:spLocks noGrp="1"/>
          </p:cNvSpPr>
          <p:nvPr>
            <p:ph type="body" idx="23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body" idx="24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mmaire">
  <p:cSld name="4_Sommair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1"/>
          <p:cNvSpPr txBox="1">
            <a:spLocks noGrp="1"/>
          </p:cNvSpPr>
          <p:nvPr>
            <p:ph type="title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96000" tIns="180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body" idx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4" name="Google Shape;194;p41"/>
          <p:cNvSpPr txBox="1">
            <a:spLocks noGrp="1"/>
          </p:cNvSpPr>
          <p:nvPr>
            <p:ph type="body" idx="2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41"/>
          <p:cNvSpPr txBox="1">
            <a:spLocks noGrp="1"/>
          </p:cNvSpPr>
          <p:nvPr>
            <p:ph type="body" idx="3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6" name="Google Shape;196;p41"/>
          <p:cNvSpPr txBox="1">
            <a:spLocks noGrp="1"/>
          </p:cNvSpPr>
          <p:nvPr>
            <p:ph type="body" idx="4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41"/>
          <p:cNvSpPr txBox="1">
            <a:spLocks noGrp="1"/>
          </p:cNvSpPr>
          <p:nvPr>
            <p:ph type="body" idx="5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41"/>
          <p:cNvSpPr txBox="1">
            <a:spLocks noGrp="1"/>
          </p:cNvSpPr>
          <p:nvPr>
            <p:ph type="body" idx="6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41"/>
          <p:cNvSpPr txBox="1">
            <a:spLocks noGrp="1"/>
          </p:cNvSpPr>
          <p:nvPr>
            <p:ph type="body" idx="7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41"/>
          <p:cNvSpPr txBox="1">
            <a:spLocks noGrp="1"/>
          </p:cNvSpPr>
          <p:nvPr>
            <p:ph type="body" idx="8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41"/>
          <p:cNvSpPr txBox="1">
            <a:spLocks noGrp="1"/>
          </p:cNvSpPr>
          <p:nvPr>
            <p:ph type="body" idx="9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41"/>
          <p:cNvSpPr txBox="1">
            <a:spLocks noGrp="1"/>
          </p:cNvSpPr>
          <p:nvPr>
            <p:ph type="body" idx="13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3" name="Google Shape;203;p41"/>
          <p:cNvSpPr txBox="1">
            <a:spLocks noGrp="1"/>
          </p:cNvSpPr>
          <p:nvPr>
            <p:ph type="body" idx="14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41"/>
          <p:cNvSpPr txBox="1">
            <a:spLocks noGrp="1"/>
          </p:cNvSpPr>
          <p:nvPr>
            <p:ph type="body" idx="15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5" name="Google Shape;205;p41"/>
          <p:cNvSpPr txBox="1">
            <a:spLocks noGrp="1"/>
          </p:cNvSpPr>
          <p:nvPr>
            <p:ph type="body" idx="16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6" name="Google Shape;206;p41"/>
          <p:cNvSpPr txBox="1">
            <a:spLocks noGrp="1"/>
          </p:cNvSpPr>
          <p:nvPr>
            <p:ph type="body" idx="17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7" name="Google Shape;207;p41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08" name="Google Shape;208;p41"/>
          <p:cNvSpPr txBox="1">
            <a:spLocks noGrp="1"/>
          </p:cNvSpPr>
          <p:nvPr>
            <p:ph type="body" idx="18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41"/>
          <p:cNvSpPr txBox="1">
            <a:spLocks noGrp="1"/>
          </p:cNvSpPr>
          <p:nvPr>
            <p:ph type="body" idx="19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41"/>
          <p:cNvSpPr txBox="1">
            <a:spLocks noGrp="1"/>
          </p:cNvSpPr>
          <p:nvPr>
            <p:ph type="body" idx="20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41"/>
          <p:cNvSpPr txBox="1">
            <a:spLocks noGrp="1"/>
          </p:cNvSpPr>
          <p:nvPr>
            <p:ph type="body" idx="2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41"/>
          <p:cNvSpPr txBox="1">
            <a:spLocks noGrp="1"/>
          </p:cNvSpPr>
          <p:nvPr>
            <p:ph type="body" idx="22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1"/>
          <p:cNvSpPr txBox="1">
            <a:spLocks noGrp="1"/>
          </p:cNvSpPr>
          <p:nvPr>
            <p:ph type="body" idx="23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body" idx="24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uverture de chapitre">
  <p:cSld name="3_Ouverture de chapitr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 txBox="1">
            <a:spLocks noGrp="1"/>
          </p:cNvSpPr>
          <p:nvPr>
            <p:ph type="body" idx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42"/>
          <p:cNvSpPr txBox="1">
            <a:spLocks noGrp="1"/>
          </p:cNvSpPr>
          <p:nvPr>
            <p:ph type="body" idx="2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8800"/>
              <a:buNone/>
              <a:defRPr sz="8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8" name="Google Shape;218;p42"/>
          <p:cNvSpPr txBox="1">
            <a:spLocks noGrp="1"/>
          </p:cNvSpPr>
          <p:nvPr>
            <p:ph type="body" idx="3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3800"/>
              <a:buNone/>
              <a:defRPr sz="38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9" name="Google Shape;219;p42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20" name="Google Shape;220;p42"/>
          <p:cNvSpPr txBox="1">
            <a:spLocks noGrp="1"/>
          </p:cNvSpPr>
          <p:nvPr>
            <p:ph type="body" idx="4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verture de chapitre">
  <p:cSld name="Ouverture de chapitr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2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8800"/>
              <a:buNone/>
              <a:defRPr sz="8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3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3800"/>
              <a:buNone/>
              <a:defRPr sz="38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4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Ouverture de chapitre">
  <p:cSld name="4_Ouverture de chapitr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3"/>
          <p:cNvSpPr txBox="1">
            <a:spLocks noGrp="1"/>
          </p:cNvSpPr>
          <p:nvPr>
            <p:ph type="body" idx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43"/>
          <p:cNvSpPr txBox="1">
            <a:spLocks noGrp="1"/>
          </p:cNvSpPr>
          <p:nvPr>
            <p:ph type="body" idx="2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8800"/>
              <a:buNone/>
              <a:defRPr sz="8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4" name="Google Shape;224;p43"/>
          <p:cNvSpPr txBox="1">
            <a:spLocks noGrp="1"/>
          </p:cNvSpPr>
          <p:nvPr>
            <p:ph type="body" idx="3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3800"/>
              <a:buNone/>
              <a:defRPr sz="38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5" name="Google Shape;225;p43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26" name="Google Shape;226;p43"/>
          <p:cNvSpPr txBox="1">
            <a:spLocks noGrp="1"/>
          </p:cNvSpPr>
          <p:nvPr>
            <p:ph type="body" idx="4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verture de sous-partie">
  <p:cSld name="Ouverture de sous-partie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4"/>
          <p:cNvSpPr txBox="1">
            <a:spLocks noGrp="1"/>
          </p:cNvSpPr>
          <p:nvPr>
            <p:ph type="body" idx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44"/>
          <p:cNvSpPr txBox="1">
            <a:spLocks noGrp="1"/>
          </p:cNvSpPr>
          <p:nvPr>
            <p:ph type="body" idx="2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3800"/>
              <a:buNone/>
              <a:defRPr sz="3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0" name="Google Shape;230;p44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31" name="Google Shape;231;p44"/>
          <p:cNvSpPr txBox="1">
            <a:spLocks noGrp="1"/>
          </p:cNvSpPr>
          <p:nvPr>
            <p:ph type="body" idx="3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uverture de sous-partie">
  <p:cSld name="1_Ouverture de sous-partie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>
            <a:spLocks noGrp="1"/>
          </p:cNvSpPr>
          <p:nvPr>
            <p:ph type="body" idx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45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35" name="Google Shape;235;p45"/>
          <p:cNvSpPr txBox="1">
            <a:spLocks noGrp="1"/>
          </p:cNvSpPr>
          <p:nvPr>
            <p:ph type="body" idx="2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Noto Sans Symbols"/>
              <a:buNone/>
              <a:defRPr sz="3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6" name="Google Shape;236;p45"/>
          <p:cNvSpPr txBox="1">
            <a:spLocks noGrp="1"/>
          </p:cNvSpPr>
          <p:nvPr>
            <p:ph type="body" idx="3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uverture de sous-partie">
  <p:cSld name="2_Ouverture de sous-parti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6"/>
          <p:cNvSpPr txBox="1">
            <a:spLocks noGrp="1"/>
          </p:cNvSpPr>
          <p:nvPr>
            <p:ph type="body" idx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46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40" name="Google Shape;240;p46"/>
          <p:cNvSpPr txBox="1">
            <a:spLocks noGrp="1"/>
          </p:cNvSpPr>
          <p:nvPr>
            <p:ph type="body" idx="2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Noto Sans Symbols"/>
              <a:buNone/>
              <a:defRPr sz="3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1" name="Google Shape;241;p46"/>
          <p:cNvSpPr txBox="1">
            <a:spLocks noGrp="1"/>
          </p:cNvSpPr>
          <p:nvPr>
            <p:ph type="body" idx="3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uverture de sous-partie">
  <p:cSld name="3_Ouverture de sous-partie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7"/>
          <p:cNvSpPr txBox="1">
            <a:spLocks noGrp="1"/>
          </p:cNvSpPr>
          <p:nvPr>
            <p:ph type="body" idx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47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45" name="Google Shape;245;p47"/>
          <p:cNvSpPr txBox="1">
            <a:spLocks noGrp="1"/>
          </p:cNvSpPr>
          <p:nvPr>
            <p:ph type="body" idx="2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Noto Sans Symbols"/>
              <a:buNone/>
              <a:defRPr sz="3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6" name="Google Shape;246;p47"/>
          <p:cNvSpPr txBox="1">
            <a:spLocks noGrp="1"/>
          </p:cNvSpPr>
          <p:nvPr>
            <p:ph type="body" idx="3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Ouverture de sous-partie">
  <p:cSld name="4_Ouverture de sous-partie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8"/>
          <p:cNvSpPr txBox="1">
            <a:spLocks noGrp="1"/>
          </p:cNvSpPr>
          <p:nvPr>
            <p:ph type="body" idx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48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50" name="Google Shape;250;p48"/>
          <p:cNvSpPr txBox="1">
            <a:spLocks noGrp="1"/>
          </p:cNvSpPr>
          <p:nvPr>
            <p:ph type="body" idx="2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Noto Sans Symbols"/>
              <a:buNone/>
              <a:defRPr sz="3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1" name="Google Shape;251;p48"/>
          <p:cNvSpPr txBox="1">
            <a:spLocks noGrp="1"/>
          </p:cNvSpPr>
          <p:nvPr>
            <p:ph type="body" idx="3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e">
  <p:cSld name="2_Texte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9"/>
          <p:cNvSpPr txBox="1">
            <a:spLocks noGrp="1"/>
          </p:cNvSpPr>
          <p:nvPr>
            <p:ph type="body" idx="1"/>
          </p:nvPr>
        </p:nvSpPr>
        <p:spPr>
          <a:xfrm>
            <a:off x="1273094" y="2087563"/>
            <a:ext cx="10422019" cy="37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49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55" name="Google Shape;255;p49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e">
  <p:cSld name="3_Texte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0"/>
          <p:cNvSpPr txBox="1">
            <a:spLocks noGrp="1"/>
          </p:cNvSpPr>
          <p:nvPr>
            <p:ph type="body" idx="1"/>
          </p:nvPr>
        </p:nvSpPr>
        <p:spPr>
          <a:xfrm>
            <a:off x="1273094" y="2087563"/>
            <a:ext cx="10422019" cy="37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50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59" name="Google Shape;259;p50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e">
  <p:cSld name="4_Texte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1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62" name="Google Shape;262;p51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1"/>
          <p:cNvSpPr txBox="1">
            <a:spLocks noGrp="1"/>
          </p:cNvSpPr>
          <p:nvPr>
            <p:ph type="body" idx="1"/>
          </p:nvPr>
        </p:nvSpPr>
        <p:spPr>
          <a:xfrm>
            <a:off x="1273094" y="2087563"/>
            <a:ext cx="10422019" cy="37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+ Photo">
  <p:cSld name="Texte + Photo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2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66" name="Google Shape;266;p52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2"/>
          <p:cNvSpPr txBox="1">
            <a:spLocks noGrp="1"/>
          </p:cNvSpPr>
          <p:nvPr>
            <p:ph type="body" idx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52"/>
          <p:cNvSpPr txBox="1">
            <a:spLocks noGrp="1"/>
          </p:cNvSpPr>
          <p:nvPr>
            <p:ph type="body" idx="2"/>
          </p:nvPr>
        </p:nvSpPr>
        <p:spPr>
          <a:xfrm>
            <a:off x="498661" y="2087563"/>
            <a:ext cx="5220000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">
  <p:cSld name="Tex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1273094" y="2087563"/>
            <a:ext cx="10422019" cy="37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e + Photo">
  <p:cSld name="2_Texte + Photo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3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71" name="Google Shape;271;p53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3"/>
          <p:cNvSpPr txBox="1">
            <a:spLocks noGrp="1"/>
          </p:cNvSpPr>
          <p:nvPr>
            <p:ph type="body" idx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53"/>
          <p:cNvSpPr txBox="1">
            <a:spLocks noGrp="1"/>
          </p:cNvSpPr>
          <p:nvPr>
            <p:ph type="body" idx="2"/>
          </p:nvPr>
        </p:nvSpPr>
        <p:spPr>
          <a:xfrm>
            <a:off x="498661" y="2087563"/>
            <a:ext cx="5220000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e + Photo">
  <p:cSld name="3_Texte + Photo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4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76" name="Google Shape;276;p54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4"/>
          <p:cNvSpPr txBox="1">
            <a:spLocks noGrp="1"/>
          </p:cNvSpPr>
          <p:nvPr>
            <p:ph type="body" idx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54"/>
          <p:cNvSpPr txBox="1">
            <a:spLocks noGrp="1"/>
          </p:cNvSpPr>
          <p:nvPr>
            <p:ph type="body" idx="2"/>
          </p:nvPr>
        </p:nvSpPr>
        <p:spPr>
          <a:xfrm>
            <a:off x="498661" y="2087563"/>
            <a:ext cx="5220000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e + Photo">
  <p:cSld name="4_Texte + Photo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5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81" name="Google Shape;281;p55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5"/>
          <p:cNvSpPr txBox="1">
            <a:spLocks noGrp="1"/>
          </p:cNvSpPr>
          <p:nvPr>
            <p:ph type="body" idx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55"/>
          <p:cNvSpPr txBox="1">
            <a:spLocks noGrp="1"/>
          </p:cNvSpPr>
          <p:nvPr>
            <p:ph type="body" idx="2"/>
          </p:nvPr>
        </p:nvSpPr>
        <p:spPr>
          <a:xfrm>
            <a:off x="498661" y="2087563"/>
            <a:ext cx="5220000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0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dia">
  <p:cSld name="Media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6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86" name="Google Shape;286;p56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6"/>
          <p:cNvSpPr txBox="1">
            <a:spLocks noGrp="1"/>
          </p:cNvSpPr>
          <p:nvPr>
            <p:ph type="body" idx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edia">
  <p:cSld name="1_Media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7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90" name="Google Shape;290;p57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7"/>
          <p:cNvSpPr txBox="1">
            <a:spLocks noGrp="1"/>
          </p:cNvSpPr>
          <p:nvPr>
            <p:ph type="body" idx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edia">
  <p:cSld name="2_Media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8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94" name="Google Shape;294;p58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8"/>
          <p:cNvSpPr txBox="1">
            <a:spLocks noGrp="1"/>
          </p:cNvSpPr>
          <p:nvPr>
            <p:ph type="body" idx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edia">
  <p:cSld name="3_Media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9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98" name="Google Shape;298;p59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9"/>
          <p:cNvSpPr txBox="1">
            <a:spLocks noGrp="1"/>
          </p:cNvSpPr>
          <p:nvPr>
            <p:ph type="body" idx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dia">
  <p:cSld name="4_Media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0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02" name="Google Shape;302;p60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60"/>
          <p:cNvSpPr txBox="1">
            <a:spLocks noGrp="1"/>
          </p:cNvSpPr>
          <p:nvPr>
            <p:ph type="body" idx="1"/>
          </p:nvPr>
        </p:nvSpPr>
        <p:spPr>
          <a:xfrm>
            <a:off x="498660" y="1609595"/>
            <a:ext cx="11193938" cy="419222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edia">
  <p:cSld name="3 media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1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06" name="Google Shape;306;p61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1"/>
          <p:cNvSpPr txBox="1">
            <a:spLocks noGrp="1"/>
          </p:cNvSpPr>
          <p:nvPr>
            <p:ph type="body" idx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61"/>
          <p:cNvSpPr txBox="1">
            <a:spLocks noGrp="1"/>
          </p:cNvSpPr>
          <p:nvPr>
            <p:ph type="body" idx="2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61"/>
          <p:cNvSpPr txBox="1">
            <a:spLocks noGrp="1"/>
          </p:cNvSpPr>
          <p:nvPr>
            <p:ph type="body" idx="3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61"/>
          <p:cNvSpPr txBox="1">
            <a:spLocks noGrp="1"/>
          </p:cNvSpPr>
          <p:nvPr>
            <p:ph type="body" idx="4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61"/>
          <p:cNvSpPr txBox="1">
            <a:spLocks noGrp="1"/>
          </p:cNvSpPr>
          <p:nvPr>
            <p:ph type="body" idx="5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body" idx="6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3 media">
  <p:cSld name="2_3 media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2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15" name="Google Shape;315;p62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62"/>
          <p:cNvSpPr txBox="1">
            <a:spLocks noGrp="1"/>
          </p:cNvSpPr>
          <p:nvPr>
            <p:ph type="body" idx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62"/>
          <p:cNvSpPr txBox="1">
            <a:spLocks noGrp="1"/>
          </p:cNvSpPr>
          <p:nvPr>
            <p:ph type="body" idx="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62"/>
          <p:cNvSpPr txBox="1">
            <a:spLocks noGrp="1"/>
          </p:cNvSpPr>
          <p:nvPr>
            <p:ph type="body" idx="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62"/>
          <p:cNvSpPr txBox="1">
            <a:spLocks noGrp="1"/>
          </p:cNvSpPr>
          <p:nvPr>
            <p:ph type="body" idx="4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62"/>
          <p:cNvSpPr txBox="1">
            <a:spLocks noGrp="1"/>
          </p:cNvSpPr>
          <p:nvPr>
            <p:ph type="body" idx="5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62"/>
          <p:cNvSpPr txBox="1">
            <a:spLocks noGrp="1"/>
          </p:cNvSpPr>
          <p:nvPr>
            <p:ph type="body" idx="6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uverture de chapitre">
  <p:cSld name="1_Ouverture de chapitr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2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8800"/>
              <a:buNone/>
              <a:defRPr sz="8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3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3800"/>
              <a:buNone/>
              <a:defRPr sz="38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4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3 media">
  <p:cSld name="3_3 media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3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24" name="Google Shape;324;p63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63"/>
          <p:cNvSpPr txBox="1">
            <a:spLocks noGrp="1"/>
          </p:cNvSpPr>
          <p:nvPr>
            <p:ph type="body" idx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63"/>
          <p:cNvSpPr txBox="1">
            <a:spLocks noGrp="1"/>
          </p:cNvSpPr>
          <p:nvPr>
            <p:ph type="body" idx="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63"/>
          <p:cNvSpPr txBox="1">
            <a:spLocks noGrp="1"/>
          </p:cNvSpPr>
          <p:nvPr>
            <p:ph type="body" idx="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63"/>
          <p:cNvSpPr txBox="1">
            <a:spLocks noGrp="1"/>
          </p:cNvSpPr>
          <p:nvPr>
            <p:ph type="body" idx="4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63"/>
          <p:cNvSpPr txBox="1">
            <a:spLocks noGrp="1"/>
          </p:cNvSpPr>
          <p:nvPr>
            <p:ph type="body" idx="5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63"/>
          <p:cNvSpPr txBox="1">
            <a:spLocks noGrp="1"/>
          </p:cNvSpPr>
          <p:nvPr>
            <p:ph type="body" idx="6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3 media">
  <p:cSld name="4_3 media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4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33" name="Google Shape;333;p64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64"/>
          <p:cNvSpPr txBox="1">
            <a:spLocks noGrp="1"/>
          </p:cNvSpPr>
          <p:nvPr>
            <p:ph type="body" idx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64"/>
          <p:cNvSpPr txBox="1">
            <a:spLocks noGrp="1"/>
          </p:cNvSpPr>
          <p:nvPr>
            <p:ph type="body" idx="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64"/>
          <p:cNvSpPr txBox="1">
            <a:spLocks noGrp="1"/>
          </p:cNvSpPr>
          <p:nvPr>
            <p:ph type="body" idx="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64"/>
          <p:cNvSpPr txBox="1">
            <a:spLocks noGrp="1"/>
          </p:cNvSpPr>
          <p:nvPr>
            <p:ph type="body" idx="4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64"/>
          <p:cNvSpPr txBox="1">
            <a:spLocks noGrp="1"/>
          </p:cNvSpPr>
          <p:nvPr>
            <p:ph type="body" idx="5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64"/>
          <p:cNvSpPr txBox="1">
            <a:spLocks noGrp="1"/>
          </p:cNvSpPr>
          <p:nvPr>
            <p:ph type="body" idx="6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">
  <p:cSld name="Fin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5"/>
          <p:cNvSpPr txBox="1">
            <a:spLocks noGrp="1"/>
          </p:cNvSpPr>
          <p:nvPr>
            <p:ph type="body" idx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65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43" name="Google Shape;343;p65"/>
          <p:cNvSpPr txBox="1">
            <a:spLocks noGrp="1"/>
          </p:cNvSpPr>
          <p:nvPr>
            <p:ph type="body" idx="2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65"/>
          <p:cNvSpPr txBox="1">
            <a:spLocks noGrp="1"/>
          </p:cNvSpPr>
          <p:nvPr>
            <p:ph type="body" idx="3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65"/>
          <p:cNvSpPr txBox="1">
            <a:spLocks noGrp="1"/>
          </p:cNvSpPr>
          <p:nvPr>
            <p:ph type="body" idx="4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65"/>
          <p:cNvSpPr txBox="1">
            <a:spLocks noGrp="1"/>
          </p:cNvSpPr>
          <p:nvPr>
            <p:ph type="body" idx="5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65"/>
          <p:cNvSpPr txBox="1">
            <a:spLocks noGrp="1"/>
          </p:cNvSpPr>
          <p:nvPr>
            <p:ph type="body" idx="6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e">
  <p:cSld name="1_Text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1273094" y="2087563"/>
            <a:ext cx="10422019" cy="37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uverture de chapitre">
  <p:cSld name="2_Ouverture de chapitr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>
            <a:spLocks noGrp="1"/>
          </p:cNvSpPr>
          <p:nvPr>
            <p:ph type="body" idx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2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8800"/>
              <a:buNone/>
              <a:defRPr sz="8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3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3800"/>
              <a:buNone/>
              <a:defRPr sz="38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4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e + Photo">
  <p:cSld name="1_Texte + Phot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2"/>
          </p:nvPr>
        </p:nvSpPr>
        <p:spPr>
          <a:xfrm>
            <a:off x="498661" y="2087563"/>
            <a:ext cx="5220000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media">
  <p:cSld name="1_3 media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body" idx="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body" idx="4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5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6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°2 CNAM Couverture fond couleur + Photo">
  <p:cSld name="N°2 CNAM Couverture fond couleur + Phot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2" descr="Une image contenant alimentation&#10;&#10;Description générée automatiquement" title="Sécurité sociale - l'Assurance Maladie : Agir ensemble, protéger chacun"/>
          <p:cNvPicPr preferRelativeResize="0"/>
          <p:nvPr/>
        </p:nvPicPr>
        <p:blipFill rotWithShape="1">
          <a:blip r:embed="rId2">
            <a:alphaModFix/>
          </a:blip>
          <a:srcRect r="-61" b="-131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2"/>
          <p:cNvSpPr>
            <a:spLocks noGrp="1"/>
          </p:cNvSpPr>
          <p:nvPr>
            <p:ph type="pic" idx="2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5" name="Google Shape;65;p32"/>
          <p:cNvSpPr txBox="1">
            <a:spLocks noGrp="1"/>
          </p:cNvSpPr>
          <p:nvPr>
            <p:ph type="ctrTitle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51975" tIns="270000" rIns="90000" bIns="468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dt" idx="10"/>
          </p:nvPr>
        </p:nvSpPr>
        <p:spPr>
          <a:xfrm>
            <a:off x="9900000" y="6372000"/>
            <a:ext cx="18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3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3" descr="Une image contenant alimentation&#10;&#10;Description générée automatiquement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9595390" y="5907628"/>
            <a:ext cx="2099671" cy="961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3"/>
          <p:cNvSpPr txBox="1">
            <a:spLocks noGrp="1"/>
          </p:cNvSpPr>
          <p:nvPr>
            <p:ph type="dt" idx="10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s://etudiant-etranger.ameli.fr/espace$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hyperlink" Target="http://annuairesante.ameli.f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g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s://etudiant-etranger.ameli.fr/#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"/>
          <p:cNvSpPr txBox="1"/>
          <p:nvPr/>
        </p:nvSpPr>
        <p:spPr>
          <a:xfrm>
            <a:off x="520261" y="2163735"/>
            <a:ext cx="5930575" cy="41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51975" tIns="270000" rIns="90000" bIns="46800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endParaRPr sz="41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FR" sz="35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Inscription à l’Assurance Maladie</a:t>
            </a:r>
            <a:endParaRPr sz="1500"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fr-FR" sz="2200" b="1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INSURANCE REGISTRATION</a:t>
            </a:r>
            <a:endParaRPr sz="2600" b="1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endParaRPr sz="41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"/>
          <p:cNvSpPr txBox="1">
            <a:spLocks noGrp="1"/>
          </p:cNvSpPr>
          <p:nvPr>
            <p:ph type="body" idx="3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fr-FR"/>
              <a:t>Nom de l’entité émettrice</a:t>
            </a:r>
            <a:endParaRPr/>
          </a:p>
        </p:txBody>
      </p:sp>
      <p:pic>
        <p:nvPicPr>
          <p:cNvPr id="355" name="Google Shape;355;p1" descr="Une image contenant personne, arbre, extérieur, herbe&#10;&#10;Description générée automatiquemen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r="-23"/>
          <a:stretch/>
        </p:blipFill>
        <p:spPr>
          <a:xfrm>
            <a:off x="6451600" y="2163735"/>
            <a:ext cx="5233989" cy="418309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4929"/>
          </a:blip>
          <a:stretch>
            <a:fillRect/>
          </a:stretch>
        </a:blip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1"/>
          <p:cNvSpPr txBox="1">
            <a:spLocks noGrp="1"/>
          </p:cNvSpPr>
          <p:nvPr>
            <p:ph type="body" idx="1"/>
          </p:nvPr>
        </p:nvSpPr>
        <p:spPr>
          <a:xfrm>
            <a:off x="282494" y="2087563"/>
            <a:ext cx="10422019" cy="37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FR" dirty="0"/>
              <a:t>Je dépose les documents obligatoires : 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fr-FR" sz="1900" i="1" dirty="0" err="1">
                <a:solidFill>
                  <a:schemeClr val="dk1"/>
                </a:solidFill>
              </a:rPr>
              <a:t>Upload</a:t>
            </a:r>
            <a:r>
              <a:rPr lang="fr-FR" sz="1900" i="1" dirty="0">
                <a:solidFill>
                  <a:schemeClr val="dk1"/>
                </a:solidFill>
              </a:rPr>
              <a:t> the </a:t>
            </a:r>
            <a:r>
              <a:rPr lang="fr-FR" sz="1900" i="1" dirty="0" err="1">
                <a:solidFill>
                  <a:schemeClr val="dk1"/>
                </a:solidFill>
              </a:rPr>
              <a:t>mandatory</a:t>
            </a:r>
            <a:r>
              <a:rPr lang="fr-FR" sz="1900" i="1" dirty="0">
                <a:solidFill>
                  <a:schemeClr val="dk1"/>
                </a:solidFill>
              </a:rPr>
              <a:t> documents:</a:t>
            </a:r>
            <a:endParaRPr sz="1900" dirty="0"/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5263"/>
              <a:buFont typeface="Courier New"/>
              <a:buChar char="o"/>
            </a:pPr>
            <a:r>
              <a:rPr lang="fr-FR" dirty="0"/>
              <a:t>Certificat de scolarité / </a:t>
            </a:r>
            <a:r>
              <a:rPr lang="fr-FR" sz="1900" dirty="0" err="1">
                <a:solidFill>
                  <a:schemeClr val="dk1"/>
                </a:solidFill>
              </a:rPr>
              <a:t>Certificate</a:t>
            </a:r>
            <a:r>
              <a:rPr lang="fr-FR" sz="1900" dirty="0">
                <a:solidFill>
                  <a:schemeClr val="dk1"/>
                </a:solidFill>
              </a:rPr>
              <a:t> of </a:t>
            </a:r>
            <a:r>
              <a:rPr lang="fr-FR" sz="1900" dirty="0" err="1">
                <a:solidFill>
                  <a:schemeClr val="dk1"/>
                </a:solidFill>
              </a:rPr>
              <a:t>school</a:t>
            </a:r>
            <a:r>
              <a:rPr lang="fr-FR" sz="1900" dirty="0">
                <a:solidFill>
                  <a:schemeClr val="dk1"/>
                </a:solidFill>
              </a:rPr>
              <a:t> </a:t>
            </a:r>
            <a:r>
              <a:rPr lang="fr-FR" sz="1900" dirty="0" err="1">
                <a:solidFill>
                  <a:schemeClr val="dk1"/>
                </a:solidFill>
              </a:rPr>
              <a:t>enrollment</a:t>
            </a:r>
            <a:endParaRPr sz="19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fr-FR" dirty="0"/>
              <a:t>Justificatif d’identité </a:t>
            </a:r>
            <a:r>
              <a:rPr lang="fr-FR" dirty="0" smtClean="0"/>
              <a:t>(sous format </a:t>
            </a:r>
            <a:r>
              <a:rPr lang="fr-FR" dirty="0" err="1" smtClean="0"/>
              <a:t>pdf</a:t>
            </a:r>
            <a:r>
              <a:rPr lang="fr-FR" dirty="0" smtClean="0"/>
              <a:t>)/ </a:t>
            </a:r>
            <a:r>
              <a:rPr lang="fr-FR" i="1" dirty="0">
                <a:solidFill>
                  <a:schemeClr val="dk1"/>
                </a:solidFill>
              </a:rPr>
              <a:t>Proof of </a:t>
            </a:r>
            <a:r>
              <a:rPr lang="fr-FR" i="1" dirty="0" err="1" smtClean="0">
                <a:solidFill>
                  <a:schemeClr val="dk1"/>
                </a:solidFill>
              </a:rPr>
              <a:t>identity</a:t>
            </a:r>
            <a:r>
              <a:rPr lang="fr-FR" i="1" dirty="0" smtClean="0">
                <a:solidFill>
                  <a:schemeClr val="dk1"/>
                </a:solidFill>
              </a:rPr>
              <a:t> (in </a:t>
            </a:r>
            <a:r>
              <a:rPr lang="fr-FR" i="1" dirty="0" err="1" smtClean="0">
                <a:solidFill>
                  <a:schemeClr val="dk1"/>
                </a:solidFill>
              </a:rPr>
              <a:t>pdf</a:t>
            </a:r>
            <a:r>
              <a:rPr lang="fr-FR" i="1" dirty="0" smtClean="0">
                <a:solidFill>
                  <a:schemeClr val="dk1"/>
                </a:solidFill>
              </a:rPr>
              <a:t>)</a:t>
            </a:r>
            <a:endParaRPr i="1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5263"/>
              <a:buFont typeface="Courier New"/>
              <a:buChar char="o"/>
            </a:pPr>
            <a:r>
              <a:rPr lang="fr-FR" dirty="0"/>
              <a:t>Visa </a:t>
            </a:r>
            <a:r>
              <a:rPr lang="fr-FR" dirty="0" smtClean="0"/>
              <a:t>étudiant </a:t>
            </a:r>
            <a:r>
              <a:rPr lang="fr-FR" dirty="0"/>
              <a:t>/ </a:t>
            </a:r>
            <a:r>
              <a:rPr lang="fr-FR" sz="1900" i="1" dirty="0" err="1">
                <a:solidFill>
                  <a:schemeClr val="dk1"/>
                </a:solidFill>
              </a:rPr>
              <a:t>Student</a:t>
            </a:r>
            <a:r>
              <a:rPr lang="fr-FR" sz="1900" i="1" dirty="0">
                <a:solidFill>
                  <a:schemeClr val="dk1"/>
                </a:solidFill>
              </a:rPr>
              <a:t> visa</a:t>
            </a:r>
            <a:endParaRPr sz="1900" i="1" dirty="0">
              <a:solidFill>
                <a:schemeClr val="dk1"/>
              </a:solidFill>
            </a:endParaRPr>
          </a:p>
          <a:p>
            <a:pPr marL="342900" lvl="0" indent="-22542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ourier New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fr-FR" dirty="0"/>
              <a:t>Et les documents complémentaires si je les ai : 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fr-FR" sz="1900" i="1" dirty="0">
                <a:solidFill>
                  <a:schemeClr val="dk1"/>
                </a:solidFill>
              </a:rPr>
              <a:t>Plus </a:t>
            </a:r>
            <a:r>
              <a:rPr lang="fr-FR" sz="1900" i="1" dirty="0" err="1">
                <a:solidFill>
                  <a:schemeClr val="dk1"/>
                </a:solidFill>
              </a:rPr>
              <a:t>any</a:t>
            </a:r>
            <a:r>
              <a:rPr lang="fr-FR" sz="1900" i="1" dirty="0">
                <a:solidFill>
                  <a:schemeClr val="dk1"/>
                </a:solidFill>
              </a:rPr>
              <a:t> </a:t>
            </a:r>
            <a:r>
              <a:rPr lang="fr-FR" sz="1900" i="1" dirty="0" err="1">
                <a:solidFill>
                  <a:schemeClr val="dk1"/>
                </a:solidFill>
              </a:rPr>
              <a:t>additional</a:t>
            </a:r>
            <a:r>
              <a:rPr lang="fr-FR" sz="1900" i="1" dirty="0">
                <a:solidFill>
                  <a:schemeClr val="dk1"/>
                </a:solidFill>
              </a:rPr>
              <a:t> documents </a:t>
            </a:r>
            <a:r>
              <a:rPr lang="fr-FR" sz="1900" i="1" dirty="0" err="1">
                <a:solidFill>
                  <a:schemeClr val="dk1"/>
                </a:solidFill>
              </a:rPr>
              <a:t>you</a:t>
            </a:r>
            <a:r>
              <a:rPr lang="fr-FR" sz="1900" i="1" dirty="0">
                <a:solidFill>
                  <a:schemeClr val="dk1"/>
                </a:solidFill>
              </a:rPr>
              <a:t> </a:t>
            </a:r>
            <a:r>
              <a:rPr lang="fr-FR" sz="1900" i="1" dirty="0" err="1">
                <a:solidFill>
                  <a:schemeClr val="dk1"/>
                </a:solidFill>
              </a:rPr>
              <a:t>may</a:t>
            </a:r>
            <a:r>
              <a:rPr lang="fr-FR" sz="1900" i="1" dirty="0">
                <a:solidFill>
                  <a:schemeClr val="dk1"/>
                </a:solidFill>
              </a:rPr>
              <a:t> have:</a:t>
            </a:r>
            <a:endParaRPr sz="1900" i="1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5263"/>
              <a:buFont typeface="Noto Sans Symbols"/>
              <a:buChar char="⮚"/>
            </a:pPr>
            <a:r>
              <a:rPr lang="fr-FR" dirty="0"/>
              <a:t>Justificatif d’état civil / </a:t>
            </a:r>
            <a:r>
              <a:rPr lang="fr-FR" sz="1900" i="1" dirty="0">
                <a:solidFill>
                  <a:schemeClr val="dk1"/>
                </a:solidFill>
              </a:rPr>
              <a:t>Vital record</a:t>
            </a:r>
            <a:endParaRPr sz="1900" i="1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5263"/>
              <a:buFont typeface="Noto Sans Symbols"/>
              <a:buChar char="⮚"/>
            </a:pPr>
            <a:r>
              <a:rPr lang="fr-FR" dirty="0"/>
              <a:t>Titre de séjour </a:t>
            </a:r>
            <a:r>
              <a:rPr lang="fr-FR" dirty="0" smtClean="0"/>
              <a:t>(sous format </a:t>
            </a:r>
            <a:r>
              <a:rPr lang="fr-FR" dirty="0" err="1" smtClean="0"/>
              <a:t>pdf</a:t>
            </a:r>
            <a:r>
              <a:rPr lang="fr-FR" dirty="0" smtClean="0"/>
              <a:t>) / </a:t>
            </a:r>
            <a:r>
              <a:rPr lang="fr-FR" sz="1900" i="1" dirty="0" err="1">
                <a:solidFill>
                  <a:schemeClr val="dk1"/>
                </a:solidFill>
              </a:rPr>
              <a:t>Residency</a:t>
            </a:r>
            <a:r>
              <a:rPr lang="fr-FR" sz="1900" i="1" dirty="0">
                <a:solidFill>
                  <a:schemeClr val="dk1"/>
                </a:solidFill>
              </a:rPr>
              <a:t> </a:t>
            </a:r>
            <a:r>
              <a:rPr lang="fr-FR" sz="1900" i="1" dirty="0" smtClean="0">
                <a:solidFill>
                  <a:schemeClr val="dk1"/>
                </a:solidFill>
              </a:rPr>
              <a:t>permit (in </a:t>
            </a:r>
            <a:r>
              <a:rPr lang="fr-FR" sz="1900" i="1" dirty="0" err="1" smtClean="0">
                <a:solidFill>
                  <a:schemeClr val="dk1"/>
                </a:solidFill>
              </a:rPr>
              <a:t>pdf</a:t>
            </a:r>
            <a:r>
              <a:rPr lang="fr-FR" sz="1900" i="1" dirty="0" smtClean="0">
                <a:solidFill>
                  <a:schemeClr val="dk1"/>
                </a:solidFill>
              </a:rPr>
              <a:t>)</a:t>
            </a:r>
            <a:endParaRPr sz="1900" i="1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5263"/>
              <a:buFont typeface="Noto Sans Symbols"/>
              <a:buChar char="⮚"/>
            </a:pPr>
            <a:r>
              <a:rPr lang="fr-FR" dirty="0"/>
              <a:t>RIB / </a:t>
            </a:r>
            <a:r>
              <a:rPr lang="fr-FR" sz="1900" i="1" dirty="0">
                <a:solidFill>
                  <a:schemeClr val="dk1"/>
                </a:solidFill>
              </a:rPr>
              <a:t>Official </a:t>
            </a:r>
            <a:r>
              <a:rPr lang="fr-FR" sz="1900" i="1" dirty="0" err="1">
                <a:solidFill>
                  <a:schemeClr val="dk1"/>
                </a:solidFill>
              </a:rPr>
              <a:t>banking</a:t>
            </a:r>
            <a:r>
              <a:rPr lang="fr-FR" sz="1900" i="1" dirty="0">
                <a:solidFill>
                  <a:schemeClr val="dk1"/>
                </a:solidFill>
              </a:rPr>
              <a:t> information slip (“RIB”)</a:t>
            </a:r>
            <a:endParaRPr sz="1900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535" name="Google Shape;535;p11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 dirty="0"/>
          </a:p>
        </p:txBody>
      </p:sp>
      <p:sp>
        <p:nvSpPr>
          <p:cNvPr id="536" name="Google Shape;536;p11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-FR"/>
              <a:t>ETAPE 4 / </a:t>
            </a:r>
            <a:r>
              <a:rPr lang="fr-FR" i="1"/>
              <a:t>STEP 4</a:t>
            </a:r>
            <a:endParaRPr/>
          </a:p>
        </p:txBody>
      </p:sp>
      <p:pic>
        <p:nvPicPr>
          <p:cNvPr id="537" name="Google Shape;53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5092" y="494778"/>
            <a:ext cx="5231963" cy="5526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4929"/>
          </a:blip>
          <a:stretch>
            <a:fillRect/>
          </a:stretch>
        </a:blip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2"/>
          <p:cNvSpPr txBox="1">
            <a:spLocks noGrp="1"/>
          </p:cNvSpPr>
          <p:nvPr>
            <p:ph type="body" idx="1"/>
          </p:nvPr>
        </p:nvSpPr>
        <p:spPr>
          <a:xfrm>
            <a:off x="238230" y="1728698"/>
            <a:ext cx="11775094" cy="100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sz="2200" dirty="0" smtClean="0"/>
              <a:t>Après avoir déposé </a:t>
            </a:r>
            <a:r>
              <a:rPr lang="fr-FR" sz="2200" b="1" dirty="0" smtClean="0"/>
              <a:t>tous</a:t>
            </a:r>
            <a:r>
              <a:rPr lang="fr-FR" sz="2200" dirty="0" smtClean="0"/>
              <a:t> les documents, je peux créer </a:t>
            </a:r>
            <a:r>
              <a:rPr lang="fr-FR" sz="2200" dirty="0"/>
              <a:t>mon espace </a:t>
            </a:r>
            <a:r>
              <a:rPr lang="fr-FR" sz="2200" dirty="0" smtClean="0"/>
              <a:t>personnel</a:t>
            </a:r>
            <a:r>
              <a:rPr lang="fr-FR" dirty="0" smtClean="0"/>
              <a:t> </a:t>
            </a:r>
            <a:endParaRPr lang="fr-FR" sz="1900" dirty="0" smtClean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sz="1900" i="1" dirty="0" err="1" smtClean="0">
                <a:solidFill>
                  <a:schemeClr val="dk1"/>
                </a:solidFill>
              </a:rPr>
              <a:t>After</a:t>
            </a:r>
            <a:r>
              <a:rPr lang="fr-FR" sz="1900" i="1" dirty="0" smtClean="0">
                <a:solidFill>
                  <a:schemeClr val="dk1"/>
                </a:solidFill>
              </a:rPr>
              <a:t> </a:t>
            </a:r>
            <a:r>
              <a:rPr lang="fr-FR" sz="1900" i="1" dirty="0" err="1" smtClean="0">
                <a:solidFill>
                  <a:schemeClr val="dk1"/>
                </a:solidFill>
              </a:rPr>
              <a:t>uploading</a:t>
            </a:r>
            <a:r>
              <a:rPr lang="fr-FR" sz="1900" i="1" dirty="0" smtClean="0">
                <a:solidFill>
                  <a:schemeClr val="dk1"/>
                </a:solidFill>
              </a:rPr>
              <a:t> </a:t>
            </a:r>
            <a:r>
              <a:rPr lang="fr-FR" sz="1900" b="1" i="1" dirty="0" smtClean="0">
                <a:solidFill>
                  <a:schemeClr val="dk1"/>
                </a:solidFill>
              </a:rPr>
              <a:t>all</a:t>
            </a:r>
            <a:r>
              <a:rPr lang="fr-FR" sz="1900" i="1" dirty="0" smtClean="0">
                <a:solidFill>
                  <a:schemeClr val="dk1"/>
                </a:solidFill>
              </a:rPr>
              <a:t> documents, I </a:t>
            </a:r>
            <a:r>
              <a:rPr lang="fr-FR" sz="1900" i="1" dirty="0" err="1" smtClean="0">
                <a:solidFill>
                  <a:schemeClr val="dk1"/>
                </a:solidFill>
              </a:rPr>
              <a:t>can</a:t>
            </a:r>
            <a:r>
              <a:rPr lang="fr-FR" sz="1900" i="1" dirty="0" smtClean="0">
                <a:solidFill>
                  <a:schemeClr val="dk1"/>
                </a:solidFill>
              </a:rPr>
              <a:t> </a:t>
            </a:r>
            <a:r>
              <a:rPr lang="fr-FR" sz="1900" i="1" dirty="0" err="1" smtClean="0">
                <a:solidFill>
                  <a:schemeClr val="dk1"/>
                </a:solidFill>
              </a:rPr>
              <a:t>create</a:t>
            </a:r>
            <a:r>
              <a:rPr lang="fr-FR" sz="1900" i="1" dirty="0" smtClean="0">
                <a:solidFill>
                  <a:schemeClr val="dk1"/>
                </a:solidFill>
              </a:rPr>
              <a:t> </a:t>
            </a:r>
            <a:r>
              <a:rPr lang="fr-FR" sz="1900" i="1" dirty="0" err="1" smtClean="0">
                <a:solidFill>
                  <a:schemeClr val="dk1"/>
                </a:solidFill>
              </a:rPr>
              <a:t>my</a:t>
            </a:r>
            <a:r>
              <a:rPr lang="fr-FR" sz="1900" i="1" dirty="0" smtClean="0">
                <a:solidFill>
                  <a:schemeClr val="dk1"/>
                </a:solidFill>
              </a:rPr>
              <a:t> </a:t>
            </a:r>
            <a:r>
              <a:rPr lang="fr-FR" sz="1900" i="1" dirty="0" err="1" smtClean="0">
                <a:solidFill>
                  <a:schemeClr val="dk1"/>
                </a:solidFill>
              </a:rPr>
              <a:t>personal</a:t>
            </a:r>
            <a:r>
              <a:rPr lang="fr-FR" sz="1900" i="1" dirty="0" smtClean="0">
                <a:solidFill>
                  <a:schemeClr val="dk1"/>
                </a:solidFill>
              </a:rPr>
              <a:t> </a:t>
            </a:r>
            <a:r>
              <a:rPr lang="fr-FR" sz="1900" i="1" dirty="0" err="1">
                <a:solidFill>
                  <a:schemeClr val="dk1"/>
                </a:solidFill>
              </a:rPr>
              <a:t>account</a:t>
            </a:r>
            <a:r>
              <a:rPr lang="fr-FR" sz="1900" i="1" dirty="0">
                <a:solidFill>
                  <a:schemeClr val="dk1"/>
                </a:solidFill>
              </a:rPr>
              <a:t> on</a:t>
            </a:r>
            <a:endParaRPr sz="1900"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fr-FR" u="sng" dirty="0">
                <a:solidFill>
                  <a:schemeClr val="hlink"/>
                </a:solidFill>
                <a:hlinkClick r:id="rId4"/>
              </a:rPr>
              <a:t>https://etudiant-etranger.ameli.fr/espace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543" name="Google Shape;543;p12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  <p:sp>
        <p:nvSpPr>
          <p:cNvPr id="544" name="Google Shape;544;p12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-FR"/>
              <a:t>ETAPE 5 / </a:t>
            </a:r>
            <a:r>
              <a:rPr lang="fr-FR" i="1"/>
              <a:t>STEP 5</a:t>
            </a:r>
            <a:endParaRPr/>
          </a:p>
        </p:txBody>
      </p:sp>
      <p:pic>
        <p:nvPicPr>
          <p:cNvPr id="545" name="Google Shape;545;p12" descr="Une image contenant texte, personne, intérieur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711738"/>
            <a:ext cx="5897614" cy="314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12"/>
          <p:cNvPicPr preferRelativeResize="0"/>
          <p:nvPr/>
        </p:nvPicPr>
        <p:blipFill rotWithShape="1">
          <a:blip r:embed="rId6">
            <a:alphaModFix/>
          </a:blip>
          <a:srcRect r="15" b="52"/>
          <a:stretch/>
        </p:blipFill>
        <p:spPr>
          <a:xfrm>
            <a:off x="4222820" y="2731997"/>
            <a:ext cx="7969180" cy="4126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4929"/>
          </a:blip>
          <a:stretch>
            <a:fillRect/>
          </a:stretch>
        </a:blip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  <p:sp>
        <p:nvSpPr>
          <p:cNvPr id="544" name="Google Shape;544;p12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-FR" dirty="0"/>
              <a:t>ETAPE </a:t>
            </a:r>
            <a:r>
              <a:rPr lang="fr-FR" dirty="0" smtClean="0"/>
              <a:t>6 </a:t>
            </a:r>
            <a:r>
              <a:rPr lang="fr-FR" dirty="0"/>
              <a:t>/ </a:t>
            </a:r>
            <a:r>
              <a:rPr lang="fr-FR" i="1" dirty="0"/>
              <a:t>STEP </a:t>
            </a:r>
            <a:r>
              <a:rPr lang="fr-FR" i="1" dirty="0" smtClean="0"/>
              <a:t>6</a:t>
            </a:r>
            <a:endParaRPr dirty="0"/>
          </a:p>
        </p:txBody>
      </p:sp>
      <p:sp>
        <p:nvSpPr>
          <p:cNvPr id="2" name="ZoneTexte 1"/>
          <p:cNvSpPr txBox="1"/>
          <p:nvPr/>
        </p:nvSpPr>
        <p:spPr>
          <a:xfrm>
            <a:off x="447814" y="2229991"/>
            <a:ext cx="4848086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buClr>
                <a:srgbClr val="007FAD"/>
              </a:buClr>
              <a:buSzPts val="2000"/>
            </a:pPr>
            <a:r>
              <a:rPr lang="fr-FR" sz="2000" dirty="0" smtClean="0">
                <a:solidFill>
                  <a:srgbClr val="007FAD"/>
                </a:solidFill>
              </a:rPr>
              <a:t>Après avoir créé mon espace personnel, je le valide dans l’heure qui suit</a:t>
            </a:r>
            <a:r>
              <a:rPr lang="fr-FR" sz="1900" dirty="0" smtClean="0">
                <a:solidFill>
                  <a:srgbClr val="007FAD"/>
                </a:solidFill>
              </a:rPr>
              <a:t> </a:t>
            </a:r>
            <a:endParaRPr lang="fr-FR" sz="1800" dirty="0" smtClean="0">
              <a:solidFill>
                <a:srgbClr val="007FAD"/>
              </a:solidFill>
            </a:endParaRPr>
          </a:p>
          <a:p>
            <a:pPr lvl="0">
              <a:lnSpc>
                <a:spcPct val="110000"/>
              </a:lnSpc>
              <a:buClr>
                <a:srgbClr val="007FAD"/>
              </a:buClr>
              <a:buSzPts val="2000"/>
            </a:pPr>
            <a:r>
              <a:rPr lang="fr-FR" sz="1800" i="1" dirty="0" err="1" smtClean="0">
                <a:solidFill>
                  <a:srgbClr val="0C419A"/>
                </a:solidFill>
              </a:rPr>
              <a:t>After</a:t>
            </a:r>
            <a:r>
              <a:rPr lang="fr-FR" sz="1800" i="1" dirty="0" smtClean="0">
                <a:solidFill>
                  <a:srgbClr val="0C419A"/>
                </a:solidFill>
              </a:rPr>
              <a:t> I </a:t>
            </a:r>
            <a:r>
              <a:rPr lang="fr-FR" sz="1800" i="1" dirty="0" err="1" smtClean="0">
                <a:solidFill>
                  <a:srgbClr val="0C419A"/>
                </a:solidFill>
              </a:rPr>
              <a:t>created</a:t>
            </a:r>
            <a:r>
              <a:rPr lang="fr-FR" sz="1800" i="1" dirty="0" smtClean="0">
                <a:solidFill>
                  <a:srgbClr val="0C419A"/>
                </a:solidFill>
              </a:rPr>
              <a:t> </a:t>
            </a:r>
            <a:r>
              <a:rPr lang="fr-FR" sz="1800" i="1" dirty="0" err="1" smtClean="0">
                <a:solidFill>
                  <a:srgbClr val="0C419A"/>
                </a:solidFill>
              </a:rPr>
              <a:t>my</a:t>
            </a:r>
            <a:r>
              <a:rPr lang="fr-FR" sz="1800" i="1" dirty="0" smtClean="0">
                <a:solidFill>
                  <a:srgbClr val="0C419A"/>
                </a:solidFill>
              </a:rPr>
              <a:t> </a:t>
            </a:r>
            <a:r>
              <a:rPr lang="fr-FR" sz="1800" i="1" dirty="0" err="1" smtClean="0">
                <a:solidFill>
                  <a:srgbClr val="0C419A"/>
                </a:solidFill>
              </a:rPr>
              <a:t>personnal</a:t>
            </a:r>
            <a:r>
              <a:rPr lang="fr-FR" sz="1800" i="1" dirty="0" smtClean="0">
                <a:solidFill>
                  <a:srgbClr val="0C419A"/>
                </a:solidFill>
              </a:rPr>
              <a:t> </a:t>
            </a:r>
            <a:r>
              <a:rPr lang="fr-FR" sz="1800" i="1" dirty="0" err="1" smtClean="0">
                <a:solidFill>
                  <a:srgbClr val="0C419A"/>
                </a:solidFill>
              </a:rPr>
              <a:t>account</a:t>
            </a:r>
            <a:r>
              <a:rPr lang="fr-FR" sz="1800" i="1" dirty="0" smtClean="0">
                <a:solidFill>
                  <a:srgbClr val="0C419A"/>
                </a:solidFill>
              </a:rPr>
              <a:t>,</a:t>
            </a:r>
          </a:p>
          <a:p>
            <a:pPr lvl="0">
              <a:lnSpc>
                <a:spcPct val="110000"/>
              </a:lnSpc>
              <a:buClr>
                <a:srgbClr val="007FAD"/>
              </a:buClr>
              <a:buSzPts val="2000"/>
            </a:pPr>
            <a:r>
              <a:rPr lang="fr-FR" sz="1800" i="1" dirty="0" smtClean="0">
                <a:solidFill>
                  <a:srgbClr val="0C419A"/>
                </a:solidFill>
              </a:rPr>
              <a:t>I </a:t>
            </a:r>
            <a:r>
              <a:rPr lang="fr-FR" sz="1800" i="1" dirty="0" err="1" smtClean="0">
                <a:solidFill>
                  <a:srgbClr val="0C419A"/>
                </a:solidFill>
              </a:rPr>
              <a:t>validate</a:t>
            </a:r>
            <a:r>
              <a:rPr lang="fr-FR" sz="1800" i="1" dirty="0" smtClean="0">
                <a:solidFill>
                  <a:srgbClr val="0C419A"/>
                </a:solidFill>
              </a:rPr>
              <a:t> </a:t>
            </a:r>
            <a:r>
              <a:rPr lang="fr-FR" sz="1800" i="1" dirty="0" err="1" smtClean="0">
                <a:solidFill>
                  <a:srgbClr val="0C419A"/>
                </a:solidFill>
              </a:rPr>
              <a:t>it</a:t>
            </a:r>
            <a:r>
              <a:rPr lang="fr-FR" sz="1800" i="1" dirty="0" smtClean="0">
                <a:solidFill>
                  <a:srgbClr val="0C419A"/>
                </a:solidFill>
              </a:rPr>
              <a:t> </a:t>
            </a:r>
            <a:r>
              <a:rPr lang="fr-FR" sz="1800" i="1" dirty="0" err="1" smtClean="0">
                <a:solidFill>
                  <a:srgbClr val="0C419A"/>
                </a:solidFill>
              </a:rPr>
              <a:t>within</a:t>
            </a:r>
            <a:r>
              <a:rPr lang="fr-FR" sz="1800" i="1" dirty="0" smtClean="0">
                <a:solidFill>
                  <a:srgbClr val="0C419A"/>
                </a:solidFill>
              </a:rPr>
              <a:t> the </a:t>
            </a:r>
            <a:r>
              <a:rPr lang="fr-FR" sz="1800" i="1" dirty="0" err="1" smtClean="0">
                <a:solidFill>
                  <a:srgbClr val="0C419A"/>
                </a:solidFill>
              </a:rPr>
              <a:t>hour</a:t>
            </a:r>
            <a:endParaRPr lang="fr-FR" sz="1800" dirty="0" smtClean="0">
              <a:solidFill>
                <a:srgbClr val="007FAD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2" y="1615076"/>
            <a:ext cx="6241576" cy="52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4929"/>
          </a:blip>
          <a:stretch>
            <a:fillRect/>
          </a:stretch>
        </a:blip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  <p:sp>
        <p:nvSpPr>
          <p:cNvPr id="544" name="Google Shape;544;p12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-FR" dirty="0" smtClean="0"/>
              <a:t>ATTESTATION PROVISOIRE DE DROITS</a:t>
            </a:r>
            <a:endParaRPr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90" y="1944763"/>
            <a:ext cx="5192110" cy="491323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7080" y="1890171"/>
            <a:ext cx="6555869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buClr>
                <a:srgbClr val="007FAD"/>
              </a:buClr>
              <a:buSzPts val="2000"/>
            </a:pPr>
            <a:r>
              <a:rPr lang="fr-FR" sz="2000" dirty="0" smtClean="0">
                <a:solidFill>
                  <a:srgbClr val="007FAD"/>
                </a:solidFill>
              </a:rPr>
              <a:t>Après réception du mail, je télécharge mon attestation provisoire de droits à l’Assurance Maladie</a:t>
            </a:r>
            <a:endParaRPr lang="fr-FR" sz="1800" dirty="0">
              <a:solidFill>
                <a:srgbClr val="007FAD"/>
              </a:solidFill>
            </a:endParaRPr>
          </a:p>
          <a:p>
            <a:pPr lvl="0">
              <a:lnSpc>
                <a:spcPct val="110000"/>
              </a:lnSpc>
              <a:buClr>
                <a:srgbClr val="007FAD"/>
              </a:buClr>
              <a:buSzPts val="2000"/>
            </a:pPr>
            <a:r>
              <a:rPr lang="fr-FR" sz="1800" i="1" dirty="0" err="1">
                <a:solidFill>
                  <a:srgbClr val="0C419A"/>
                </a:solidFill>
              </a:rPr>
              <a:t>After</a:t>
            </a:r>
            <a:r>
              <a:rPr lang="fr-FR" sz="1800" i="1" dirty="0">
                <a:solidFill>
                  <a:srgbClr val="0C419A"/>
                </a:solidFill>
              </a:rPr>
              <a:t> </a:t>
            </a:r>
            <a:r>
              <a:rPr lang="fr-FR" sz="1800" i="1" dirty="0" smtClean="0">
                <a:solidFill>
                  <a:srgbClr val="0C419A"/>
                </a:solidFill>
              </a:rPr>
              <a:t>I </a:t>
            </a:r>
            <a:r>
              <a:rPr lang="fr-FR" sz="1800" i="1" dirty="0" err="1" smtClean="0">
                <a:solidFill>
                  <a:srgbClr val="0C419A"/>
                </a:solidFill>
              </a:rPr>
              <a:t>received</a:t>
            </a:r>
            <a:r>
              <a:rPr lang="fr-FR" sz="1800" i="1" dirty="0" smtClean="0">
                <a:solidFill>
                  <a:srgbClr val="0C419A"/>
                </a:solidFill>
              </a:rPr>
              <a:t> a mail, I </a:t>
            </a:r>
            <a:r>
              <a:rPr lang="fr-FR" sz="1800" i="1" dirty="0" err="1" smtClean="0">
                <a:solidFill>
                  <a:srgbClr val="0C419A"/>
                </a:solidFill>
              </a:rPr>
              <a:t>download</a:t>
            </a:r>
            <a:r>
              <a:rPr lang="fr-FR" sz="1800" i="1" dirty="0" smtClean="0">
                <a:solidFill>
                  <a:srgbClr val="0C419A"/>
                </a:solidFill>
              </a:rPr>
              <a:t> </a:t>
            </a:r>
            <a:r>
              <a:rPr lang="fr-FR" sz="1800" i="1" dirty="0" err="1" smtClean="0">
                <a:solidFill>
                  <a:srgbClr val="0C419A"/>
                </a:solidFill>
              </a:rPr>
              <a:t>my</a:t>
            </a:r>
            <a:r>
              <a:rPr lang="fr-FR" sz="1800" i="1" dirty="0" smtClean="0">
                <a:solidFill>
                  <a:srgbClr val="0C419A"/>
                </a:solidFill>
              </a:rPr>
              <a:t> </a:t>
            </a:r>
            <a:r>
              <a:rPr lang="fr-FR" sz="1800" i="1" dirty="0" err="1" smtClean="0">
                <a:solidFill>
                  <a:srgbClr val="0C419A"/>
                </a:solidFill>
              </a:rPr>
              <a:t>temporary</a:t>
            </a:r>
            <a:r>
              <a:rPr lang="fr-FR" sz="1800" i="1" dirty="0" smtClean="0">
                <a:solidFill>
                  <a:srgbClr val="0C419A"/>
                </a:solidFill>
              </a:rPr>
              <a:t> </a:t>
            </a:r>
            <a:r>
              <a:rPr lang="fr-FR" sz="1800" i="1" dirty="0" err="1" smtClean="0">
                <a:solidFill>
                  <a:srgbClr val="0C419A"/>
                </a:solidFill>
              </a:rPr>
              <a:t>certificate</a:t>
            </a:r>
            <a:r>
              <a:rPr lang="fr-FR" sz="1800" i="1" dirty="0" smtClean="0">
                <a:solidFill>
                  <a:srgbClr val="0C419A"/>
                </a:solidFill>
              </a:rPr>
              <a:t> of </a:t>
            </a:r>
            <a:r>
              <a:rPr lang="fr-FR" sz="1800" i="1" dirty="0" err="1" smtClean="0">
                <a:solidFill>
                  <a:srgbClr val="0C419A"/>
                </a:solidFill>
              </a:rPr>
              <a:t>membership</a:t>
            </a:r>
            <a:r>
              <a:rPr lang="fr-FR" sz="1800" i="1" dirty="0" smtClean="0">
                <a:solidFill>
                  <a:srgbClr val="0C419A"/>
                </a:solidFill>
              </a:rPr>
              <a:t> in the French </a:t>
            </a:r>
            <a:r>
              <a:rPr lang="fr-FR" sz="1800" i="1" dirty="0" err="1" smtClean="0">
                <a:solidFill>
                  <a:srgbClr val="0C419A"/>
                </a:solidFill>
              </a:rPr>
              <a:t>health</a:t>
            </a:r>
            <a:r>
              <a:rPr lang="fr-FR" sz="1800" i="1" dirty="0" smtClean="0">
                <a:solidFill>
                  <a:srgbClr val="0C419A"/>
                </a:solidFill>
              </a:rPr>
              <a:t> care system.</a:t>
            </a:r>
            <a:endParaRPr lang="fr-FR" sz="1800" dirty="0">
              <a:solidFill>
                <a:srgbClr val="007FAD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9" y="3323601"/>
            <a:ext cx="6319386" cy="34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6"/>
          <p:cNvSpPr txBox="1">
            <a:spLocks noGrp="1"/>
          </p:cNvSpPr>
          <p:nvPr>
            <p:ph type="body" idx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583" name="Google Shape;583;p16"/>
          <p:cNvSpPr txBox="1">
            <a:spLocks noGrp="1"/>
          </p:cNvSpPr>
          <p:nvPr>
            <p:ph type="body" idx="2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FR"/>
              <a:t>03</a:t>
            </a:r>
            <a:endParaRPr/>
          </a:p>
        </p:txBody>
      </p:sp>
      <p:sp>
        <p:nvSpPr>
          <p:cNvPr id="584" name="Google Shape;584;p16"/>
          <p:cNvSpPr txBox="1">
            <a:spLocks noGrp="1"/>
          </p:cNvSpPr>
          <p:nvPr>
            <p:ph type="body" idx="3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fr-FR"/>
              <a:t>LES BONS RÉFLEXES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fr-FR" sz="2600" i="1"/>
              <a:t>GETTING THE MOST OUT OF YOUR HEALTH CARE COVERAGE</a:t>
            </a:r>
            <a:endParaRPr sz="2600" i="1"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3800"/>
              <a:buNone/>
            </a:pPr>
            <a:endParaRPr/>
          </a:p>
        </p:txBody>
      </p:sp>
      <p:sp>
        <p:nvSpPr>
          <p:cNvPr id="585" name="Google Shape;585;p16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  <p:sp>
        <p:nvSpPr>
          <p:cNvPr id="586" name="Google Shape;586;p16"/>
          <p:cNvSpPr txBox="1">
            <a:spLocks noGrp="1"/>
          </p:cNvSpPr>
          <p:nvPr>
            <p:ph type="body" idx="4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  <p:sp>
        <p:nvSpPr>
          <p:cNvPr id="398" name="Google Shape;398;p6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-FR" dirty="0"/>
              <a:t>LES DÉMARCHES DE SANTÉ</a:t>
            </a:r>
            <a:endParaRPr dirty="0"/>
          </a:p>
        </p:txBody>
      </p:sp>
      <p:grpSp>
        <p:nvGrpSpPr>
          <p:cNvPr id="399" name="Google Shape;399;p6"/>
          <p:cNvGrpSpPr/>
          <p:nvPr/>
        </p:nvGrpSpPr>
        <p:grpSpPr>
          <a:xfrm>
            <a:off x="1426402" y="2735281"/>
            <a:ext cx="10251248" cy="2257963"/>
            <a:chOff x="1668449" y="2744246"/>
            <a:chExt cx="9007219" cy="2257963"/>
          </a:xfrm>
        </p:grpSpPr>
        <p:cxnSp>
          <p:nvCxnSpPr>
            <p:cNvPr id="400" name="Google Shape;400;p6"/>
            <p:cNvCxnSpPr/>
            <p:nvPr/>
          </p:nvCxnSpPr>
          <p:spPr>
            <a:xfrm flipH="1">
              <a:off x="3420375" y="5002208"/>
              <a:ext cx="519007" cy="1"/>
            </a:xfrm>
            <a:prstGeom prst="straightConnector1">
              <a:avLst/>
            </a:prstGeom>
            <a:solidFill>
              <a:srgbClr val="3C989A"/>
            </a:solidFill>
            <a:ln w="76200" cap="flat" cmpd="sng">
              <a:solidFill>
                <a:srgbClr val="EBDEEF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01" name="Google Shape;401;p6"/>
            <p:cNvGrpSpPr/>
            <p:nvPr/>
          </p:nvGrpSpPr>
          <p:grpSpPr>
            <a:xfrm>
              <a:off x="1668449" y="2744246"/>
              <a:ext cx="9007219" cy="2257961"/>
              <a:chOff x="1668449" y="2744246"/>
              <a:chExt cx="9007219" cy="2257961"/>
            </a:xfrm>
          </p:grpSpPr>
          <p:cxnSp>
            <p:nvCxnSpPr>
              <p:cNvPr id="402" name="Google Shape;402;p6"/>
              <p:cNvCxnSpPr/>
              <p:nvPr/>
            </p:nvCxnSpPr>
            <p:spPr>
              <a:xfrm rot="10800000" flipH="1">
                <a:off x="5235542" y="3055696"/>
                <a:ext cx="7" cy="1032998"/>
              </a:xfrm>
              <a:prstGeom prst="straightConnector1">
                <a:avLst/>
              </a:prstGeom>
              <a:solidFill>
                <a:srgbClr val="3C989A"/>
              </a:solidFill>
              <a:ln w="76200" cap="flat" cmpd="sng">
                <a:solidFill>
                  <a:srgbClr val="EBDEE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403" name="Google Shape;403;p6"/>
              <p:cNvGrpSpPr/>
              <p:nvPr/>
            </p:nvGrpSpPr>
            <p:grpSpPr>
              <a:xfrm>
                <a:off x="1668449" y="2744246"/>
                <a:ext cx="9007219" cy="2257961"/>
                <a:chOff x="1668449" y="2744246"/>
                <a:chExt cx="9007219" cy="2257961"/>
              </a:xfrm>
            </p:grpSpPr>
            <p:cxnSp>
              <p:nvCxnSpPr>
                <p:cNvPr id="404" name="Google Shape;404;p6"/>
                <p:cNvCxnSpPr/>
                <p:nvPr/>
              </p:nvCxnSpPr>
              <p:spPr>
                <a:xfrm rot="10800000">
                  <a:off x="1668449" y="2976799"/>
                  <a:ext cx="1267975" cy="14417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05" name="Google Shape;405;p6"/>
                <p:cNvCxnSpPr/>
                <p:nvPr/>
              </p:nvCxnSpPr>
              <p:spPr>
                <a:xfrm rot="10800000">
                  <a:off x="8341434" y="3493803"/>
                  <a:ext cx="2334234" cy="17476"/>
                </a:xfrm>
                <a:prstGeom prst="straightConnector1">
                  <a:avLst/>
                </a:prstGeom>
                <a:solidFill>
                  <a:srgbClr val="3C989A"/>
                </a:solidFill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06" name="Google Shape;406;p6"/>
                <p:cNvSpPr/>
                <p:nvPr/>
              </p:nvSpPr>
              <p:spPr>
                <a:xfrm rot="-5400000">
                  <a:off x="8142425" y="3444820"/>
                  <a:ext cx="459688" cy="555795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0" tIns="45700" rIns="914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07" name="Google Shape;407;p6"/>
                <p:cNvCxnSpPr/>
                <p:nvPr/>
              </p:nvCxnSpPr>
              <p:spPr>
                <a:xfrm rot="10800000" flipH="1">
                  <a:off x="8089694" y="3673424"/>
                  <a:ext cx="9430" cy="669064"/>
                </a:xfrm>
                <a:prstGeom prst="straightConnector1">
                  <a:avLst/>
                </a:prstGeom>
                <a:solidFill>
                  <a:srgbClr val="3C989A"/>
                </a:solidFill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08" name="Google Shape;408;p6"/>
                <p:cNvCxnSpPr>
                  <a:endCxn id="409" idx="2"/>
                </p:cNvCxnSpPr>
                <p:nvPr/>
              </p:nvCxnSpPr>
              <p:spPr>
                <a:xfrm rot="10800000" flipH="1">
                  <a:off x="6890671" y="3052003"/>
                  <a:ext cx="16500" cy="1267200"/>
                </a:xfrm>
                <a:prstGeom prst="straightConnector1">
                  <a:avLst/>
                </a:prstGeom>
                <a:solidFill>
                  <a:srgbClr val="3C989A"/>
                </a:solidFill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0" name="Google Shape;410;p6"/>
                <p:cNvCxnSpPr/>
                <p:nvPr/>
              </p:nvCxnSpPr>
              <p:spPr>
                <a:xfrm rot="10800000">
                  <a:off x="7116874" y="4605835"/>
                  <a:ext cx="721012" cy="0"/>
                </a:xfrm>
                <a:prstGeom prst="straightConnector1">
                  <a:avLst/>
                </a:prstGeom>
                <a:solidFill>
                  <a:srgbClr val="3C989A"/>
                </a:solidFill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1" name="Google Shape;411;p6"/>
                <p:cNvCxnSpPr/>
                <p:nvPr/>
              </p:nvCxnSpPr>
              <p:spPr>
                <a:xfrm flipH="1">
                  <a:off x="3864392" y="5002205"/>
                  <a:ext cx="1102151" cy="2"/>
                </a:xfrm>
                <a:prstGeom prst="straightConnector1">
                  <a:avLst/>
                </a:prstGeom>
                <a:solidFill>
                  <a:srgbClr val="3C989A"/>
                </a:solidFill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12" name="Google Shape;412;p6"/>
                <p:cNvSpPr/>
                <p:nvPr/>
              </p:nvSpPr>
              <p:spPr>
                <a:xfrm rot="5400000">
                  <a:off x="7496659" y="4013749"/>
                  <a:ext cx="609605" cy="574566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0" tIns="45700" rIns="914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6"/>
                <p:cNvSpPr/>
                <p:nvPr/>
              </p:nvSpPr>
              <p:spPr>
                <a:xfrm rot="10800000">
                  <a:off x="6891704" y="3993275"/>
                  <a:ext cx="569050" cy="615514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0" tIns="45700" rIns="914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p6"/>
                <p:cNvSpPr/>
                <p:nvPr/>
              </p:nvSpPr>
              <p:spPr>
                <a:xfrm>
                  <a:off x="6338121" y="2744246"/>
                  <a:ext cx="569050" cy="615514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0" tIns="45700" rIns="914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14" name="Google Shape;414;p6"/>
                <p:cNvCxnSpPr>
                  <a:stCxn id="409" idx="0"/>
                </p:cNvCxnSpPr>
                <p:nvPr/>
              </p:nvCxnSpPr>
              <p:spPr>
                <a:xfrm flipH="1">
                  <a:off x="5514746" y="2744246"/>
                  <a:ext cx="1107900" cy="14700"/>
                </a:xfrm>
                <a:prstGeom prst="straightConnector1">
                  <a:avLst/>
                </a:prstGeom>
                <a:solidFill>
                  <a:srgbClr val="3C989A"/>
                </a:solidFill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15" name="Google Shape;415;p6"/>
                <p:cNvSpPr/>
                <p:nvPr/>
              </p:nvSpPr>
              <p:spPr>
                <a:xfrm rot="-5400000">
                  <a:off x="5218029" y="2776363"/>
                  <a:ext cx="609605" cy="574566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0" tIns="45700" rIns="914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6"/>
                <p:cNvSpPr/>
                <p:nvPr/>
              </p:nvSpPr>
              <p:spPr>
                <a:xfrm rot="5400000">
                  <a:off x="4643750" y="4404211"/>
                  <a:ext cx="609605" cy="574566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0" tIns="45700" rIns="914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17" name="Google Shape;417;p6"/>
                <p:cNvCxnSpPr/>
                <p:nvPr/>
              </p:nvCxnSpPr>
              <p:spPr>
                <a:xfrm rot="10800000">
                  <a:off x="5235835" y="3928500"/>
                  <a:ext cx="1" cy="776217"/>
                </a:xfrm>
                <a:prstGeom prst="straightConnector1">
                  <a:avLst/>
                </a:prstGeom>
                <a:solidFill>
                  <a:srgbClr val="3C989A"/>
                </a:solidFill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18" name="Google Shape;418;p6"/>
                <p:cNvSpPr/>
                <p:nvPr/>
              </p:nvSpPr>
              <p:spPr>
                <a:xfrm rot="10800000">
                  <a:off x="3169406" y="4386691"/>
                  <a:ext cx="569050" cy="615514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0" tIns="45700" rIns="914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19" name="Google Shape;419;p6"/>
                <p:cNvCxnSpPr>
                  <a:stCxn id="418" idx="2"/>
                  <a:endCxn id="420" idx="2"/>
                </p:cNvCxnSpPr>
                <p:nvPr/>
              </p:nvCxnSpPr>
              <p:spPr>
                <a:xfrm rot="10800000" flipH="1">
                  <a:off x="3169406" y="3302748"/>
                  <a:ext cx="26700" cy="1391700"/>
                </a:xfrm>
                <a:prstGeom prst="straightConnector1">
                  <a:avLst/>
                </a:prstGeom>
                <a:solidFill>
                  <a:srgbClr val="3C989A"/>
                </a:solidFill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20" name="Google Shape;420;p6"/>
                <p:cNvSpPr/>
                <p:nvPr/>
              </p:nvSpPr>
              <p:spPr>
                <a:xfrm>
                  <a:off x="2627015" y="2994997"/>
                  <a:ext cx="569050" cy="615514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0" tIns="45700" rIns="914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421" name="Google Shape;421;p6"/>
          <p:cNvSpPr/>
          <p:nvPr/>
        </p:nvSpPr>
        <p:spPr>
          <a:xfrm>
            <a:off x="9639041" y="2728971"/>
            <a:ext cx="2556067" cy="60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J’ouvre mon compte personnel </a:t>
            </a:r>
            <a:r>
              <a:rPr lang="fr-FR" sz="11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ameli</a:t>
            </a:r>
            <a:r>
              <a:rPr lang="fr-FR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depuis ameli.fr ou via l’application </a:t>
            </a:r>
            <a:r>
              <a:rPr lang="fr-FR" sz="11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ameli</a:t>
            </a:r>
            <a:endParaRPr dirty="0"/>
          </a:p>
        </p:txBody>
      </p:sp>
      <p:sp>
        <p:nvSpPr>
          <p:cNvPr id="422" name="Google Shape;422;p6"/>
          <p:cNvSpPr/>
          <p:nvPr/>
        </p:nvSpPr>
        <p:spPr>
          <a:xfrm>
            <a:off x="3514598" y="5123870"/>
            <a:ext cx="2667823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crée mon espace personnel </a:t>
            </a:r>
            <a:r>
              <a:rPr lang="fr-FR" sz="11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qui me permet le suivi de mon dossier </a:t>
            </a:r>
            <a:r>
              <a:rPr lang="fr-FR" sz="1100" b="1" dirty="0" smtClean="0">
                <a:solidFill>
                  <a:schemeClr val="accent2">
                    <a:lumMod val="75000"/>
                  </a:schemeClr>
                </a:solidFill>
              </a:rPr>
              <a:t>et de télécharger </a:t>
            </a:r>
            <a:r>
              <a:rPr lang="fr-FR" sz="11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mon </a:t>
            </a:r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attestation </a:t>
            </a:r>
            <a:r>
              <a:rPr lang="fr-FR" sz="11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 droits provisoire puis définitive à </a:t>
            </a:r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l’Assurance Maladie 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3" name="Google Shape;423;p6"/>
          <p:cNvSpPr/>
          <p:nvPr/>
        </p:nvSpPr>
        <p:spPr>
          <a:xfrm>
            <a:off x="5516070" y="3547226"/>
            <a:ext cx="2004162" cy="43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rgbClr val="0C419A"/>
                </a:solidFill>
                <a:latin typeface="Arial"/>
                <a:ea typeface="Arial"/>
                <a:cs typeface="Arial"/>
                <a:sym typeface="Arial"/>
              </a:rPr>
              <a:t>J’adopte les bons réflexes afin d’être bien remboursé</a:t>
            </a:r>
            <a:endParaRPr dirty="0"/>
          </a:p>
        </p:txBody>
      </p:sp>
      <p:sp>
        <p:nvSpPr>
          <p:cNvPr id="424" name="Google Shape;424;p6"/>
          <p:cNvSpPr/>
          <p:nvPr/>
        </p:nvSpPr>
        <p:spPr>
          <a:xfrm>
            <a:off x="2627303" y="2282592"/>
            <a:ext cx="2534256" cy="43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m’inscris depuis le site internet : </a:t>
            </a:r>
            <a:r>
              <a:rPr lang="fr-FR" sz="11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etudiant-etranger.ameli.fr </a:t>
            </a:r>
            <a:endParaRPr sz="1100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6"/>
          <p:cNvSpPr/>
          <p:nvPr/>
        </p:nvSpPr>
        <p:spPr>
          <a:xfrm>
            <a:off x="1280656" y="3564787"/>
            <a:ext cx="1907299" cy="76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saisis les informations obligatoires et je dépose les pièces justificatives obligatoires </a:t>
            </a:r>
            <a:endParaRPr sz="11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6"/>
          <p:cNvSpPr/>
          <p:nvPr/>
        </p:nvSpPr>
        <p:spPr>
          <a:xfrm>
            <a:off x="923925" y="2042723"/>
            <a:ext cx="1451518" cy="468499"/>
          </a:xfrm>
          <a:prstGeom prst="wedgeRoundRectCallout">
            <a:avLst>
              <a:gd name="adj1" fmla="val -33411"/>
              <a:gd name="adj2" fmla="val 74464"/>
              <a:gd name="adj3" fmla="val 16667"/>
            </a:avLst>
          </a:prstGeom>
          <a:noFill/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52125" rIns="0" bIns="52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Je m’inscris à l’Assurance Maladie française</a:t>
            </a:r>
            <a:endParaRPr sz="1000" b="0" i="0" u="none" strike="noStrike" cap="none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6"/>
          <p:cNvSpPr/>
          <p:nvPr/>
        </p:nvSpPr>
        <p:spPr>
          <a:xfrm>
            <a:off x="6413272" y="1804896"/>
            <a:ext cx="1993201" cy="76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déclare mon médecin traitant lors d’une consultation auprès d’un médecin en France </a:t>
            </a:r>
            <a:endParaRPr sz="11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8006099" y="4841101"/>
            <a:ext cx="2397810" cy="2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rgbClr val="0C419A"/>
                </a:solidFill>
                <a:latin typeface="Arial"/>
                <a:ea typeface="Arial"/>
                <a:cs typeface="Arial"/>
                <a:sym typeface="Arial"/>
              </a:rPr>
              <a:t>Je demande ma carte Vitale</a:t>
            </a:r>
            <a:endParaRPr sz="1100" dirty="0">
              <a:solidFill>
                <a:srgbClr val="0C41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1878810" y="2263229"/>
            <a:ext cx="132567" cy="103580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74" y="2648957"/>
            <a:ext cx="552172" cy="567148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"/>
          <p:cNvSpPr/>
          <p:nvPr/>
        </p:nvSpPr>
        <p:spPr>
          <a:xfrm rot="-8100000">
            <a:off x="1400236" y="2912366"/>
            <a:ext cx="115904" cy="116824"/>
          </a:xfrm>
          <a:custGeom>
            <a:avLst/>
            <a:gdLst/>
            <a:ahLst/>
            <a:cxnLst/>
            <a:rect l="l" t="t" r="r" b="b"/>
            <a:pathLst>
              <a:path w="143934" h="152400" extrusionOk="0">
                <a:moveTo>
                  <a:pt x="0" y="0"/>
                </a:moveTo>
                <a:lnTo>
                  <a:pt x="0" y="152400"/>
                </a:lnTo>
                <a:lnTo>
                  <a:pt x="143934" y="152400"/>
                </a:lnTo>
              </a:path>
            </a:pathLst>
          </a:custGeom>
          <a:noFill/>
          <a:ln w="31750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2629500" y="2891883"/>
            <a:ext cx="172334" cy="1723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3053083" y="3841816"/>
            <a:ext cx="172334" cy="1723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4191386" y="4899976"/>
            <a:ext cx="172334" cy="1723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5392311" y="3668388"/>
            <a:ext cx="172334" cy="1723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6249989" y="2658801"/>
            <a:ext cx="172334" cy="1723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8018709" y="4523418"/>
            <a:ext cx="172334" cy="1723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9931457" y="3405232"/>
            <a:ext cx="172334" cy="1723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3929" y="1958018"/>
            <a:ext cx="541525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8709" y="472324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2574" y="3481436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25004" y="1771961"/>
            <a:ext cx="540000" cy="54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6118" y="2759036"/>
            <a:ext cx="53848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1340" y="3664459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18714" y="5111622"/>
            <a:ext cx="53848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001340" y="6291619"/>
            <a:ext cx="1374103" cy="24621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2">
                    <a:lumMod val="75000"/>
                  </a:schemeClr>
                </a:solidFill>
              </a:rPr>
              <a:t>* A déjà été effectué</a:t>
            </a:r>
            <a:endParaRPr lang="fr-F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75107" y="6291617"/>
            <a:ext cx="929897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tx1"/>
                </a:solidFill>
              </a:rPr>
              <a:t>* À effectuer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  <p:sp>
        <p:nvSpPr>
          <p:cNvPr id="452" name="Google Shape;452;p7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-FR"/>
              <a:t>SETTING UP YOUR COVERAGE </a:t>
            </a:r>
            <a:endParaRPr/>
          </a:p>
        </p:txBody>
      </p:sp>
      <p:grpSp>
        <p:nvGrpSpPr>
          <p:cNvPr id="453" name="Google Shape;453;p7"/>
          <p:cNvGrpSpPr/>
          <p:nvPr/>
        </p:nvGrpSpPr>
        <p:grpSpPr>
          <a:xfrm>
            <a:off x="1426402" y="2735281"/>
            <a:ext cx="10251248" cy="2257963"/>
            <a:chOff x="1668449" y="2744246"/>
            <a:chExt cx="9007219" cy="2257963"/>
          </a:xfrm>
        </p:grpSpPr>
        <p:cxnSp>
          <p:nvCxnSpPr>
            <p:cNvPr id="454" name="Google Shape;454;p7"/>
            <p:cNvCxnSpPr/>
            <p:nvPr/>
          </p:nvCxnSpPr>
          <p:spPr>
            <a:xfrm flipH="1">
              <a:off x="3420375" y="5002208"/>
              <a:ext cx="519007" cy="1"/>
            </a:xfrm>
            <a:prstGeom prst="straightConnector1">
              <a:avLst/>
            </a:prstGeom>
            <a:solidFill>
              <a:srgbClr val="3C989A"/>
            </a:solidFill>
            <a:ln w="76200" cap="flat" cmpd="sng">
              <a:solidFill>
                <a:srgbClr val="EBDEEF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55" name="Google Shape;455;p7"/>
            <p:cNvGrpSpPr/>
            <p:nvPr/>
          </p:nvGrpSpPr>
          <p:grpSpPr>
            <a:xfrm>
              <a:off x="1668449" y="2744246"/>
              <a:ext cx="9007219" cy="2257961"/>
              <a:chOff x="1668449" y="2744246"/>
              <a:chExt cx="9007219" cy="2257961"/>
            </a:xfrm>
          </p:grpSpPr>
          <p:cxnSp>
            <p:nvCxnSpPr>
              <p:cNvPr id="456" name="Google Shape;456;p7"/>
              <p:cNvCxnSpPr/>
              <p:nvPr/>
            </p:nvCxnSpPr>
            <p:spPr>
              <a:xfrm rot="10800000" flipH="1">
                <a:off x="5235542" y="3055696"/>
                <a:ext cx="7" cy="1032998"/>
              </a:xfrm>
              <a:prstGeom prst="straightConnector1">
                <a:avLst/>
              </a:prstGeom>
              <a:solidFill>
                <a:srgbClr val="3C989A"/>
              </a:solidFill>
              <a:ln w="76200" cap="flat" cmpd="sng">
                <a:solidFill>
                  <a:srgbClr val="EBDEE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457" name="Google Shape;457;p7"/>
              <p:cNvGrpSpPr/>
              <p:nvPr/>
            </p:nvGrpSpPr>
            <p:grpSpPr>
              <a:xfrm>
                <a:off x="1668449" y="2744246"/>
                <a:ext cx="9007219" cy="2257961"/>
                <a:chOff x="1668449" y="2744246"/>
                <a:chExt cx="9007219" cy="2257961"/>
              </a:xfrm>
            </p:grpSpPr>
            <p:cxnSp>
              <p:nvCxnSpPr>
                <p:cNvPr id="458" name="Google Shape;458;p7"/>
                <p:cNvCxnSpPr/>
                <p:nvPr/>
              </p:nvCxnSpPr>
              <p:spPr>
                <a:xfrm rot="10800000">
                  <a:off x="1668449" y="2976799"/>
                  <a:ext cx="1267975" cy="14417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 rot="10800000">
                  <a:off x="8341434" y="3493803"/>
                  <a:ext cx="2334234" cy="17476"/>
                </a:xfrm>
                <a:prstGeom prst="straightConnector1">
                  <a:avLst/>
                </a:prstGeom>
                <a:solidFill>
                  <a:srgbClr val="3C989A"/>
                </a:solidFill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60" name="Google Shape;460;p7"/>
                <p:cNvSpPr/>
                <p:nvPr/>
              </p:nvSpPr>
              <p:spPr>
                <a:xfrm rot="-5400000">
                  <a:off x="8142425" y="3444820"/>
                  <a:ext cx="459688" cy="555795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0" tIns="45700" rIns="914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61" name="Google Shape;461;p7"/>
                <p:cNvCxnSpPr/>
                <p:nvPr/>
              </p:nvCxnSpPr>
              <p:spPr>
                <a:xfrm rot="10800000" flipH="1">
                  <a:off x="8089694" y="3673424"/>
                  <a:ext cx="9430" cy="669064"/>
                </a:xfrm>
                <a:prstGeom prst="straightConnector1">
                  <a:avLst/>
                </a:prstGeom>
                <a:solidFill>
                  <a:srgbClr val="3C989A"/>
                </a:solidFill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62" name="Google Shape;462;p7"/>
                <p:cNvCxnSpPr>
                  <a:endCxn id="463" idx="2"/>
                </p:cNvCxnSpPr>
                <p:nvPr/>
              </p:nvCxnSpPr>
              <p:spPr>
                <a:xfrm rot="10800000" flipH="1">
                  <a:off x="6890671" y="3052003"/>
                  <a:ext cx="16500" cy="1267200"/>
                </a:xfrm>
                <a:prstGeom prst="straightConnector1">
                  <a:avLst/>
                </a:prstGeom>
                <a:solidFill>
                  <a:srgbClr val="3C989A"/>
                </a:solidFill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64" name="Google Shape;464;p7"/>
                <p:cNvCxnSpPr/>
                <p:nvPr/>
              </p:nvCxnSpPr>
              <p:spPr>
                <a:xfrm rot="10800000">
                  <a:off x="7116874" y="4605835"/>
                  <a:ext cx="721012" cy="0"/>
                </a:xfrm>
                <a:prstGeom prst="straightConnector1">
                  <a:avLst/>
                </a:prstGeom>
                <a:solidFill>
                  <a:srgbClr val="3C989A"/>
                </a:solidFill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65" name="Google Shape;465;p7"/>
                <p:cNvCxnSpPr/>
                <p:nvPr/>
              </p:nvCxnSpPr>
              <p:spPr>
                <a:xfrm flipH="1">
                  <a:off x="3864392" y="5002205"/>
                  <a:ext cx="1102151" cy="2"/>
                </a:xfrm>
                <a:prstGeom prst="straightConnector1">
                  <a:avLst/>
                </a:prstGeom>
                <a:solidFill>
                  <a:srgbClr val="3C989A"/>
                </a:solidFill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66" name="Google Shape;466;p7"/>
                <p:cNvSpPr/>
                <p:nvPr/>
              </p:nvSpPr>
              <p:spPr>
                <a:xfrm rot="5400000">
                  <a:off x="7496659" y="4013749"/>
                  <a:ext cx="609605" cy="574566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0" tIns="45700" rIns="914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7"/>
                <p:cNvSpPr/>
                <p:nvPr/>
              </p:nvSpPr>
              <p:spPr>
                <a:xfrm rot="10800000">
                  <a:off x="6891704" y="3993275"/>
                  <a:ext cx="569050" cy="615514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0" tIns="45700" rIns="914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463;p7"/>
                <p:cNvSpPr/>
                <p:nvPr/>
              </p:nvSpPr>
              <p:spPr>
                <a:xfrm>
                  <a:off x="6338121" y="2744246"/>
                  <a:ext cx="569050" cy="615514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0" tIns="45700" rIns="914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68" name="Google Shape;468;p7"/>
                <p:cNvCxnSpPr>
                  <a:stCxn id="463" idx="0"/>
                </p:cNvCxnSpPr>
                <p:nvPr/>
              </p:nvCxnSpPr>
              <p:spPr>
                <a:xfrm flipH="1">
                  <a:off x="5514746" y="2744246"/>
                  <a:ext cx="1107900" cy="14700"/>
                </a:xfrm>
                <a:prstGeom prst="straightConnector1">
                  <a:avLst/>
                </a:prstGeom>
                <a:solidFill>
                  <a:srgbClr val="3C989A"/>
                </a:solidFill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69" name="Google Shape;469;p7"/>
                <p:cNvSpPr/>
                <p:nvPr/>
              </p:nvSpPr>
              <p:spPr>
                <a:xfrm rot="-5400000">
                  <a:off x="5218029" y="2776363"/>
                  <a:ext cx="609605" cy="574566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0" tIns="45700" rIns="914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7"/>
                <p:cNvSpPr/>
                <p:nvPr/>
              </p:nvSpPr>
              <p:spPr>
                <a:xfrm rot="5400000">
                  <a:off x="4643750" y="4404211"/>
                  <a:ext cx="609605" cy="574566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0" tIns="45700" rIns="914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71" name="Google Shape;471;p7"/>
                <p:cNvCxnSpPr/>
                <p:nvPr/>
              </p:nvCxnSpPr>
              <p:spPr>
                <a:xfrm rot="10800000">
                  <a:off x="5235835" y="3928500"/>
                  <a:ext cx="1" cy="776217"/>
                </a:xfrm>
                <a:prstGeom prst="straightConnector1">
                  <a:avLst/>
                </a:prstGeom>
                <a:solidFill>
                  <a:srgbClr val="3C989A"/>
                </a:solidFill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72" name="Google Shape;472;p7"/>
                <p:cNvSpPr/>
                <p:nvPr/>
              </p:nvSpPr>
              <p:spPr>
                <a:xfrm rot="10800000">
                  <a:off x="3169406" y="4386691"/>
                  <a:ext cx="569050" cy="615514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0" tIns="45700" rIns="914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73" name="Google Shape;473;p7"/>
                <p:cNvCxnSpPr>
                  <a:stCxn id="472" idx="2"/>
                  <a:endCxn id="474" idx="2"/>
                </p:cNvCxnSpPr>
                <p:nvPr/>
              </p:nvCxnSpPr>
              <p:spPr>
                <a:xfrm rot="10800000" flipH="1">
                  <a:off x="3169406" y="3302748"/>
                  <a:ext cx="26700" cy="1391700"/>
                </a:xfrm>
                <a:prstGeom prst="straightConnector1">
                  <a:avLst/>
                </a:prstGeom>
                <a:solidFill>
                  <a:srgbClr val="3C989A"/>
                </a:solidFill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74" name="Google Shape;474;p7"/>
                <p:cNvSpPr/>
                <p:nvPr/>
              </p:nvSpPr>
              <p:spPr>
                <a:xfrm>
                  <a:off x="2627015" y="2994997"/>
                  <a:ext cx="569050" cy="615514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76200" cap="flat" cmpd="sng">
                  <a:solidFill>
                    <a:srgbClr val="EBDE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0" tIns="45700" rIns="914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475" name="Google Shape;475;p7"/>
          <p:cNvSpPr/>
          <p:nvPr/>
        </p:nvSpPr>
        <p:spPr>
          <a:xfrm>
            <a:off x="9925829" y="2867333"/>
            <a:ext cx="2556067" cy="4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a </a:t>
            </a:r>
            <a:r>
              <a:rPr lang="fr-FR" sz="1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fr-FR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ameli</a:t>
            </a:r>
            <a:r>
              <a:rPr lang="fr-FR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account</a:t>
            </a:r>
            <a:r>
              <a:rPr lang="fr-FR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ameli.fr or </a:t>
            </a:r>
            <a:r>
              <a:rPr lang="fr-FR" sz="1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fr-FR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fr-FR" sz="1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ameli</a:t>
            </a:r>
            <a:r>
              <a:rPr lang="fr-FR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</a:t>
            </a:r>
            <a:endParaRPr sz="1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7"/>
          <p:cNvSpPr/>
          <p:nvPr/>
        </p:nvSpPr>
        <p:spPr>
          <a:xfrm>
            <a:off x="3514598" y="5123870"/>
            <a:ext cx="2667823" cy="1031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 – </a:t>
            </a:r>
            <a:r>
              <a:rPr lang="fr-FR" sz="10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account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fr-FR" sz="1000" b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order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fr-FR" sz="1000" b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download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provisional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certificate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fr-FR" sz="10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membership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in the French </a:t>
            </a:r>
            <a:r>
              <a:rPr lang="fr-FR" sz="10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insurance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system. </a:t>
            </a:r>
            <a:r>
              <a:rPr lang="fr-FR" sz="1000" b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Later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1000" b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will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able to </a:t>
            </a:r>
            <a:r>
              <a:rPr lang="fr-FR" sz="1000" b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obtain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permanent </a:t>
            </a:r>
            <a:r>
              <a:rPr lang="fr-FR" sz="1000" b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certificate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fr-FR" sz="1000" b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membership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"/>
          <p:cNvSpPr/>
          <p:nvPr/>
        </p:nvSpPr>
        <p:spPr>
          <a:xfrm>
            <a:off x="5516070" y="3547226"/>
            <a:ext cx="2004162" cy="55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the most out of your coverage to maximize your reimbursements </a:t>
            </a:r>
            <a:endParaRPr sz="1000" b="1">
              <a:solidFill>
                <a:srgbClr val="0C41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7"/>
          <p:cNvSpPr/>
          <p:nvPr/>
        </p:nvSpPr>
        <p:spPr>
          <a:xfrm>
            <a:off x="2627303" y="2282592"/>
            <a:ext cx="2534256" cy="58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 – </a:t>
            </a:r>
            <a:r>
              <a:rPr lang="fr-FR" sz="10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Register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online on etudiant-etranger.ameli.fr</a:t>
            </a:r>
            <a:endParaRPr sz="10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7"/>
          <p:cNvSpPr/>
          <p:nvPr/>
        </p:nvSpPr>
        <p:spPr>
          <a:xfrm>
            <a:off x="1280656" y="3564787"/>
            <a:ext cx="1907299" cy="72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 – 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Enter the </a:t>
            </a:r>
            <a:r>
              <a:rPr lang="fr-FR" sz="10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required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information and </a:t>
            </a:r>
            <a:r>
              <a:rPr lang="fr-FR" sz="10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upload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mandatory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supporting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documents</a:t>
            </a:r>
            <a:endParaRPr sz="10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7"/>
          <p:cNvSpPr/>
          <p:nvPr/>
        </p:nvSpPr>
        <p:spPr>
          <a:xfrm>
            <a:off x="923925" y="2042723"/>
            <a:ext cx="1451518" cy="468499"/>
          </a:xfrm>
          <a:prstGeom prst="wedgeRoundRectCallout">
            <a:avLst>
              <a:gd name="adj1" fmla="val -33411"/>
              <a:gd name="adj2" fmla="val 74464"/>
              <a:gd name="adj3" fmla="val 16667"/>
            </a:avLst>
          </a:prstGeom>
          <a:noFill/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52125" rIns="0" bIns="52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Register</a:t>
            </a:r>
            <a:r>
              <a:rPr lang="fr-FR" sz="9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9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fr-FR" sz="9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the French </a:t>
            </a:r>
            <a:r>
              <a:rPr lang="fr-FR" sz="9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r>
              <a:rPr lang="fr-FR" sz="9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9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insurance</a:t>
            </a:r>
            <a:r>
              <a:rPr lang="fr-FR" sz="9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system “l’Assurance Maladie”</a:t>
            </a:r>
            <a:endParaRPr sz="9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7"/>
          <p:cNvSpPr/>
          <p:nvPr/>
        </p:nvSpPr>
        <p:spPr>
          <a:xfrm>
            <a:off x="6422323" y="2036505"/>
            <a:ext cx="238179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Declare</a:t>
            </a:r>
            <a:r>
              <a:rPr lang="fr-FR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fr-FR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r>
              <a:rPr lang="fr-FR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care </a:t>
            </a:r>
            <a:r>
              <a:rPr lang="fr-FR" sz="1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physician</a:t>
            </a:r>
            <a:r>
              <a:rPr lang="fr-FR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(“médecin traitant”) </a:t>
            </a:r>
            <a:r>
              <a:rPr lang="fr-FR" sz="1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lang="fr-FR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fr-FR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</a:t>
            </a:r>
            <a:r>
              <a:rPr lang="fr-FR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fr-FR" sz="1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doctor</a:t>
            </a:r>
            <a:r>
              <a:rPr lang="fr-FR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France</a:t>
            </a:r>
            <a:endParaRPr sz="1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7"/>
          <p:cNvSpPr/>
          <p:nvPr/>
        </p:nvSpPr>
        <p:spPr>
          <a:xfrm>
            <a:off x="8079512" y="4786105"/>
            <a:ext cx="2397810" cy="4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</a:t>
            </a:r>
            <a:r>
              <a:rPr lang="fr-FR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French </a:t>
            </a:r>
            <a:r>
              <a:rPr lang="fr-FR" sz="1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r>
              <a:rPr lang="fr-FR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insurance</a:t>
            </a:r>
            <a:r>
              <a:rPr lang="fr-FR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</a:t>
            </a:r>
            <a:r>
              <a:rPr lang="fr-FR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(“carte Vitale”) </a:t>
            </a:r>
            <a:endParaRPr sz="1000" b="1" dirty="0">
              <a:solidFill>
                <a:srgbClr val="0C41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7"/>
          <p:cNvSpPr/>
          <p:nvPr/>
        </p:nvSpPr>
        <p:spPr>
          <a:xfrm>
            <a:off x="1878810" y="2263229"/>
            <a:ext cx="132567" cy="103580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74" y="2648957"/>
            <a:ext cx="552172" cy="567148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7"/>
          <p:cNvSpPr/>
          <p:nvPr/>
        </p:nvSpPr>
        <p:spPr>
          <a:xfrm rot="-8100000">
            <a:off x="1400236" y="2912366"/>
            <a:ext cx="115904" cy="116824"/>
          </a:xfrm>
          <a:custGeom>
            <a:avLst/>
            <a:gdLst/>
            <a:ahLst/>
            <a:cxnLst/>
            <a:rect l="l" t="t" r="r" b="b"/>
            <a:pathLst>
              <a:path w="143934" h="152400" extrusionOk="0">
                <a:moveTo>
                  <a:pt x="0" y="0"/>
                </a:moveTo>
                <a:lnTo>
                  <a:pt x="0" y="152400"/>
                </a:lnTo>
                <a:lnTo>
                  <a:pt x="143934" y="152400"/>
                </a:lnTo>
              </a:path>
            </a:pathLst>
          </a:custGeom>
          <a:noFill/>
          <a:ln w="31750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7"/>
          <p:cNvSpPr/>
          <p:nvPr/>
        </p:nvSpPr>
        <p:spPr>
          <a:xfrm>
            <a:off x="2629500" y="2891883"/>
            <a:ext cx="172334" cy="1723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7"/>
          <p:cNvSpPr/>
          <p:nvPr/>
        </p:nvSpPr>
        <p:spPr>
          <a:xfrm>
            <a:off x="3053083" y="3841816"/>
            <a:ext cx="172334" cy="1723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7"/>
          <p:cNvSpPr/>
          <p:nvPr/>
        </p:nvSpPr>
        <p:spPr>
          <a:xfrm>
            <a:off x="4191386" y="4899976"/>
            <a:ext cx="172334" cy="1723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7"/>
          <p:cNvSpPr/>
          <p:nvPr/>
        </p:nvSpPr>
        <p:spPr>
          <a:xfrm>
            <a:off x="5392311" y="3668388"/>
            <a:ext cx="172334" cy="1723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"/>
          <p:cNvSpPr/>
          <p:nvPr/>
        </p:nvSpPr>
        <p:spPr>
          <a:xfrm>
            <a:off x="6249989" y="2658801"/>
            <a:ext cx="172334" cy="1723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7"/>
          <p:cNvSpPr/>
          <p:nvPr/>
        </p:nvSpPr>
        <p:spPr>
          <a:xfrm>
            <a:off x="8018709" y="4523418"/>
            <a:ext cx="172334" cy="1723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7"/>
          <p:cNvSpPr/>
          <p:nvPr/>
        </p:nvSpPr>
        <p:spPr>
          <a:xfrm>
            <a:off x="9931457" y="3405232"/>
            <a:ext cx="172334" cy="1723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Google Shape;49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7798" y="2050462"/>
            <a:ext cx="541525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8709" y="473549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2574" y="3481436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25004" y="1771961"/>
            <a:ext cx="540000" cy="54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68781" y="2810198"/>
            <a:ext cx="53848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1340" y="3664459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18714" y="5111622"/>
            <a:ext cx="53848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008452" y="6318909"/>
            <a:ext cx="1139500" cy="24622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2">
                    <a:lumMod val="75000"/>
                  </a:schemeClr>
                </a:solidFill>
              </a:rPr>
              <a:t>* </a:t>
            </a:r>
            <a:r>
              <a:rPr lang="fr-FR" sz="1000" dirty="0" err="1" smtClean="0">
                <a:solidFill>
                  <a:schemeClr val="accent2">
                    <a:lumMod val="75000"/>
                  </a:schemeClr>
                </a:solidFill>
              </a:rPr>
              <a:t>Already</a:t>
            </a:r>
            <a:r>
              <a:rPr lang="fr-FR" sz="1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000" dirty="0" err="1" smtClean="0">
                <a:solidFill>
                  <a:schemeClr val="accent2">
                    <a:lumMod val="75000"/>
                  </a:schemeClr>
                </a:solidFill>
              </a:rPr>
              <a:t>done</a:t>
            </a:r>
            <a:endParaRPr lang="fr-F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655075" y="6318912"/>
            <a:ext cx="61307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tx1"/>
                </a:solidFill>
              </a:rPr>
              <a:t>*To do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4929"/>
          </a:blip>
          <a:stretch>
            <a:fillRect/>
          </a:stretch>
        </a:blip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3"/>
          <p:cNvSpPr txBox="1">
            <a:spLocks noGrp="1"/>
          </p:cNvSpPr>
          <p:nvPr>
            <p:ph type="body" idx="1"/>
          </p:nvPr>
        </p:nvSpPr>
        <p:spPr>
          <a:xfrm>
            <a:off x="723900" y="1964731"/>
            <a:ext cx="7109915" cy="37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dirty="0"/>
              <a:t>Je reçois par courrier mon formulaire de demande de carte vitale que je complète et renvoie rapidement. 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fr-FR" sz="1800" i="1" dirty="0">
                <a:solidFill>
                  <a:schemeClr val="dk1"/>
                </a:solidFill>
              </a:rPr>
              <a:t>You </a:t>
            </a:r>
            <a:r>
              <a:rPr lang="fr-FR" sz="1800" i="1" dirty="0" err="1">
                <a:solidFill>
                  <a:schemeClr val="dk1"/>
                </a:solidFill>
              </a:rPr>
              <a:t>will</a:t>
            </a:r>
            <a:r>
              <a:rPr lang="fr-FR" sz="1800" i="1" dirty="0">
                <a:solidFill>
                  <a:schemeClr val="dk1"/>
                </a:solidFill>
              </a:rPr>
              <a:t> </a:t>
            </a:r>
            <a:r>
              <a:rPr lang="fr-FR" sz="1800" i="1" dirty="0" err="1">
                <a:solidFill>
                  <a:schemeClr val="dk1"/>
                </a:solidFill>
              </a:rPr>
              <a:t>receive</a:t>
            </a:r>
            <a:r>
              <a:rPr lang="fr-FR" sz="1800" i="1" dirty="0">
                <a:solidFill>
                  <a:schemeClr val="dk1"/>
                </a:solidFill>
              </a:rPr>
              <a:t> a French </a:t>
            </a:r>
            <a:r>
              <a:rPr lang="fr-FR" sz="1800" i="1" dirty="0" err="1">
                <a:solidFill>
                  <a:schemeClr val="dk1"/>
                </a:solidFill>
              </a:rPr>
              <a:t>health</a:t>
            </a:r>
            <a:r>
              <a:rPr lang="fr-FR" sz="1800" i="1" dirty="0">
                <a:solidFill>
                  <a:schemeClr val="dk1"/>
                </a:solidFill>
              </a:rPr>
              <a:t> </a:t>
            </a:r>
            <a:r>
              <a:rPr lang="fr-FR" sz="1800" i="1" dirty="0" err="1">
                <a:solidFill>
                  <a:schemeClr val="dk1"/>
                </a:solidFill>
              </a:rPr>
              <a:t>insurance</a:t>
            </a:r>
            <a:r>
              <a:rPr lang="fr-FR" sz="1800" i="1" dirty="0">
                <a:solidFill>
                  <a:schemeClr val="dk1"/>
                </a:solidFill>
              </a:rPr>
              <a:t> </a:t>
            </a:r>
            <a:r>
              <a:rPr lang="fr-FR" sz="1800" i="1" dirty="0" err="1">
                <a:solidFill>
                  <a:schemeClr val="dk1"/>
                </a:solidFill>
              </a:rPr>
              <a:t>card</a:t>
            </a:r>
            <a:r>
              <a:rPr lang="fr-FR" sz="1800" i="1" dirty="0">
                <a:solidFill>
                  <a:schemeClr val="dk1"/>
                </a:solidFill>
              </a:rPr>
              <a:t> application </a:t>
            </a:r>
            <a:r>
              <a:rPr lang="fr-FR" sz="1800" i="1" dirty="0" err="1">
                <a:solidFill>
                  <a:schemeClr val="dk1"/>
                </a:solidFill>
              </a:rPr>
              <a:t>form</a:t>
            </a:r>
            <a:r>
              <a:rPr lang="fr-FR" sz="1800" i="1" dirty="0">
                <a:solidFill>
                  <a:schemeClr val="dk1"/>
                </a:solidFill>
              </a:rPr>
              <a:t> by mail. </a:t>
            </a:r>
            <a:r>
              <a:rPr lang="fr-FR" sz="1800" i="1" dirty="0" err="1">
                <a:solidFill>
                  <a:schemeClr val="dk1"/>
                </a:solidFill>
              </a:rPr>
              <a:t>Fill</a:t>
            </a:r>
            <a:r>
              <a:rPr lang="fr-FR" sz="1800" i="1" dirty="0">
                <a:solidFill>
                  <a:schemeClr val="dk1"/>
                </a:solidFill>
              </a:rPr>
              <a:t> </a:t>
            </a:r>
            <a:r>
              <a:rPr lang="fr-FR" sz="1800" i="1" dirty="0" err="1">
                <a:solidFill>
                  <a:schemeClr val="dk1"/>
                </a:solidFill>
              </a:rPr>
              <a:t>it</a:t>
            </a:r>
            <a:r>
              <a:rPr lang="fr-FR" sz="1800" i="1" dirty="0">
                <a:solidFill>
                  <a:schemeClr val="dk1"/>
                </a:solidFill>
              </a:rPr>
              <a:t> out and </a:t>
            </a:r>
            <a:r>
              <a:rPr lang="fr-FR" sz="1800" i="1" dirty="0" err="1">
                <a:solidFill>
                  <a:schemeClr val="dk1"/>
                </a:solidFill>
              </a:rPr>
              <a:t>send</a:t>
            </a:r>
            <a:r>
              <a:rPr lang="fr-FR" sz="1800" i="1" dirty="0">
                <a:solidFill>
                  <a:schemeClr val="dk1"/>
                </a:solidFill>
              </a:rPr>
              <a:t> </a:t>
            </a:r>
            <a:r>
              <a:rPr lang="fr-FR" sz="1800" i="1" dirty="0" err="1">
                <a:solidFill>
                  <a:schemeClr val="dk1"/>
                </a:solidFill>
              </a:rPr>
              <a:t>it</a:t>
            </a:r>
            <a:r>
              <a:rPr lang="fr-FR" sz="1800" i="1" dirty="0">
                <a:solidFill>
                  <a:schemeClr val="dk1"/>
                </a:solidFill>
              </a:rPr>
              <a:t> back as </a:t>
            </a:r>
            <a:r>
              <a:rPr lang="fr-FR" sz="1800" i="1" dirty="0" err="1">
                <a:solidFill>
                  <a:schemeClr val="dk1"/>
                </a:solidFill>
              </a:rPr>
              <a:t>soon</a:t>
            </a:r>
            <a:r>
              <a:rPr lang="fr-FR" sz="1800" i="1" dirty="0">
                <a:solidFill>
                  <a:schemeClr val="dk1"/>
                </a:solidFill>
              </a:rPr>
              <a:t> as possible. </a:t>
            </a:r>
            <a:endParaRPr sz="1800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552" name="Google Shape;552;p13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17</a:t>
            </a:fld>
            <a:endParaRPr dirty="0"/>
          </a:p>
        </p:txBody>
      </p:sp>
      <p:sp>
        <p:nvSpPr>
          <p:cNvPr id="553" name="Google Shape;553;p13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-FR" dirty="0" smtClean="0"/>
              <a:t>OBTENIR LA CARTE VITALE </a:t>
            </a:r>
            <a:br>
              <a:rPr lang="fr-FR" dirty="0" smtClean="0"/>
            </a:br>
            <a:r>
              <a:rPr lang="fr-FR" sz="1600" i="1" dirty="0" smtClean="0"/>
              <a:t>OBTAIN FRENCH INSURANCE CARD </a:t>
            </a:r>
            <a:endParaRPr sz="1600" i="1" dirty="0"/>
          </a:p>
        </p:txBody>
      </p:sp>
      <p:pic>
        <p:nvPicPr>
          <p:cNvPr id="554" name="Google Shape;554;p13" descr="Une image contenant text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 t="9647" b="40695"/>
          <a:stretch/>
        </p:blipFill>
        <p:spPr>
          <a:xfrm>
            <a:off x="7949469" y="0"/>
            <a:ext cx="4242531" cy="708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4393" y="3525760"/>
            <a:ext cx="2251881" cy="317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4929"/>
          </a:blip>
          <a:stretch>
            <a:fillRect/>
          </a:stretch>
        </a:blip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7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  <p:sp>
        <p:nvSpPr>
          <p:cNvPr id="592" name="Google Shape;592;p17"/>
          <p:cNvSpPr txBox="1">
            <a:spLocks noGrp="1"/>
          </p:cNvSpPr>
          <p:nvPr>
            <p:ph type="body" idx="2"/>
          </p:nvPr>
        </p:nvSpPr>
        <p:spPr>
          <a:xfrm>
            <a:off x="784411" y="1680998"/>
            <a:ext cx="7732948" cy="450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600" dirty="0" smtClean="0">
                <a:solidFill>
                  <a:srgbClr val="007FAD"/>
                </a:solidFill>
              </a:rPr>
              <a:t>Déclarez </a:t>
            </a:r>
            <a:r>
              <a:rPr lang="fr-FR" sz="1600" dirty="0">
                <a:solidFill>
                  <a:srgbClr val="007FAD"/>
                </a:solidFill>
              </a:rPr>
              <a:t>un </a:t>
            </a:r>
            <a:r>
              <a:rPr lang="fr-FR" sz="1600" b="1" dirty="0">
                <a:solidFill>
                  <a:srgbClr val="007FAD"/>
                </a:solidFill>
              </a:rPr>
              <a:t>médecin traitant </a:t>
            </a:r>
            <a:r>
              <a:rPr lang="fr-FR" sz="1600" dirty="0">
                <a:solidFill>
                  <a:srgbClr val="007FAD"/>
                </a:solidFill>
              </a:rPr>
              <a:t>afin de bénéficier d'un suivi médical </a:t>
            </a:r>
            <a:endParaRPr sz="18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600" dirty="0">
                <a:solidFill>
                  <a:srgbClr val="007FAD"/>
                </a:solidFill>
              </a:rPr>
              <a:t>coordonné et </a:t>
            </a:r>
            <a:r>
              <a:rPr lang="fr-FR" sz="1600" dirty="0" smtClean="0">
                <a:solidFill>
                  <a:srgbClr val="007FAD"/>
                </a:solidFill>
              </a:rPr>
              <a:t>d’être </a:t>
            </a:r>
            <a:r>
              <a:rPr lang="fr-FR" sz="1600" dirty="0">
                <a:solidFill>
                  <a:srgbClr val="007FAD"/>
                </a:solidFill>
              </a:rPr>
              <a:t>mieux remboursé</a:t>
            </a:r>
            <a:endParaRPr sz="18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-FR" sz="1400" i="1" dirty="0" err="1">
                <a:solidFill>
                  <a:schemeClr val="dk1"/>
                </a:solidFill>
              </a:rPr>
              <a:t>Declare</a:t>
            </a:r>
            <a:r>
              <a:rPr lang="fr-FR" sz="1400" i="1" dirty="0">
                <a:solidFill>
                  <a:schemeClr val="dk1"/>
                </a:solidFill>
              </a:rPr>
              <a:t> a </a:t>
            </a:r>
            <a:r>
              <a:rPr lang="fr-FR" sz="1400" b="1" i="1" dirty="0" err="1">
                <a:solidFill>
                  <a:schemeClr val="dk1"/>
                </a:solidFill>
              </a:rPr>
              <a:t>primary</a:t>
            </a:r>
            <a:r>
              <a:rPr lang="fr-FR" sz="1400" b="1" i="1" dirty="0">
                <a:solidFill>
                  <a:schemeClr val="dk1"/>
                </a:solidFill>
              </a:rPr>
              <a:t> care </a:t>
            </a:r>
            <a:r>
              <a:rPr lang="fr-FR" sz="1400" b="1" i="1" dirty="0" err="1">
                <a:solidFill>
                  <a:schemeClr val="dk1"/>
                </a:solidFill>
              </a:rPr>
              <a:t>physician</a:t>
            </a:r>
            <a:r>
              <a:rPr lang="fr-FR" sz="1400" b="1" i="1" dirty="0">
                <a:solidFill>
                  <a:schemeClr val="dk1"/>
                </a:solidFill>
              </a:rPr>
              <a:t> (“médecin traitant”) </a:t>
            </a:r>
            <a:r>
              <a:rPr lang="fr-FR" sz="1400" i="1" dirty="0">
                <a:solidFill>
                  <a:schemeClr val="dk1"/>
                </a:solidFill>
              </a:rPr>
              <a:t>to </a:t>
            </a:r>
            <a:r>
              <a:rPr lang="fr-FR" sz="1400" i="1" dirty="0" err="1">
                <a:solidFill>
                  <a:schemeClr val="dk1"/>
                </a:solidFill>
              </a:rPr>
              <a:t>get</a:t>
            </a:r>
            <a:r>
              <a:rPr lang="fr-FR" sz="1400" i="1" dirty="0">
                <a:solidFill>
                  <a:schemeClr val="dk1"/>
                </a:solidFill>
              </a:rPr>
              <a:t> </a:t>
            </a:r>
            <a:r>
              <a:rPr lang="fr-FR" sz="1400" i="1" dirty="0" err="1">
                <a:solidFill>
                  <a:schemeClr val="dk1"/>
                </a:solidFill>
              </a:rPr>
              <a:t>coordinated</a:t>
            </a:r>
            <a:r>
              <a:rPr lang="fr-FR" sz="1400" i="1" dirty="0">
                <a:solidFill>
                  <a:schemeClr val="dk1"/>
                </a:solidFill>
              </a:rPr>
              <a:t> care </a:t>
            </a:r>
            <a:endParaRPr sz="1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-FR" sz="1400" i="1" dirty="0" err="1">
                <a:solidFill>
                  <a:schemeClr val="dk1"/>
                </a:solidFill>
              </a:rPr>
              <a:t>that</a:t>
            </a:r>
            <a:r>
              <a:rPr lang="fr-FR" sz="1400" i="1" dirty="0">
                <a:solidFill>
                  <a:schemeClr val="dk1"/>
                </a:solidFill>
              </a:rPr>
              <a:t> </a:t>
            </a:r>
            <a:r>
              <a:rPr lang="fr-FR" sz="1400" i="1" dirty="0" err="1">
                <a:solidFill>
                  <a:schemeClr val="dk1"/>
                </a:solidFill>
              </a:rPr>
              <a:t>is</a:t>
            </a:r>
            <a:r>
              <a:rPr lang="fr-FR" sz="1400" i="1" dirty="0">
                <a:solidFill>
                  <a:schemeClr val="dk1"/>
                </a:solidFill>
              </a:rPr>
              <a:t> </a:t>
            </a:r>
            <a:r>
              <a:rPr lang="fr-FR" sz="1400" i="1" dirty="0" err="1">
                <a:solidFill>
                  <a:schemeClr val="dk1"/>
                </a:solidFill>
              </a:rPr>
              <a:t>better</a:t>
            </a:r>
            <a:r>
              <a:rPr lang="fr-FR" sz="1400" i="1" dirty="0">
                <a:solidFill>
                  <a:schemeClr val="dk1"/>
                </a:solidFill>
              </a:rPr>
              <a:t> </a:t>
            </a:r>
            <a:r>
              <a:rPr lang="fr-FR" sz="1400" i="1" dirty="0" err="1">
                <a:solidFill>
                  <a:schemeClr val="dk1"/>
                </a:solidFill>
              </a:rPr>
              <a:t>reimbursed</a:t>
            </a:r>
            <a:r>
              <a:rPr lang="fr-FR" sz="1400" i="1" dirty="0">
                <a:solidFill>
                  <a:schemeClr val="dk1"/>
                </a:solidFill>
              </a:rPr>
              <a:t>.</a:t>
            </a:r>
            <a:endParaRPr sz="1400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lang="fr-FR" sz="1600" dirty="0" smtClean="0">
              <a:solidFill>
                <a:srgbClr val="007FAD"/>
              </a:solidFill>
            </a:endParaRPr>
          </a:p>
          <a:p>
            <a:pPr marL="0" lvl="0" indent="0">
              <a:spcBef>
                <a:spcPts val="0"/>
              </a:spcBef>
              <a:buSzPts val="1600"/>
            </a:pPr>
            <a:r>
              <a:rPr lang="fr-FR" sz="1600" dirty="0" smtClean="0">
                <a:solidFill>
                  <a:srgbClr val="007FAD"/>
                </a:solidFill>
              </a:rPr>
              <a:t>Rendez vous sur </a:t>
            </a:r>
            <a:r>
              <a:rPr lang="fr-FR" sz="1600" b="1" dirty="0">
                <a:solidFill>
                  <a:srgbClr val="007FAD"/>
                </a:solidFill>
                <a:hlinkClick r:id="rId4"/>
              </a:rPr>
              <a:t>http://annuairesante.ameli.fr</a:t>
            </a:r>
            <a:r>
              <a:rPr lang="fr-FR" sz="1600" b="1" dirty="0" smtClean="0">
                <a:solidFill>
                  <a:srgbClr val="007FAD"/>
                </a:solidFill>
                <a:hlinkClick r:id="rId4"/>
              </a:rPr>
              <a:t>/</a:t>
            </a:r>
            <a:r>
              <a:rPr lang="fr-FR" sz="1600" b="1" dirty="0" smtClean="0">
                <a:solidFill>
                  <a:srgbClr val="007FAD"/>
                </a:solidFill>
              </a:rPr>
              <a:t> </a:t>
            </a:r>
            <a:r>
              <a:rPr lang="fr-FR" sz="1600" dirty="0" smtClean="0">
                <a:solidFill>
                  <a:srgbClr val="007FAD"/>
                </a:solidFill>
              </a:rPr>
              <a:t>pour trouver un établissement de soins ou un professionnel de santé près de chez vous</a:t>
            </a:r>
          </a:p>
          <a:p>
            <a:pPr marL="0" lvl="0" indent="0">
              <a:buClr>
                <a:srgbClr val="007FAD"/>
              </a:buClr>
              <a:buSzPts val="1600"/>
            </a:pPr>
            <a:r>
              <a:rPr lang="en-US" sz="1400" i="1" dirty="0" smtClean="0">
                <a:solidFill>
                  <a:srgbClr val="0C419A"/>
                </a:solidFill>
              </a:rPr>
              <a:t>Go on </a:t>
            </a:r>
            <a:r>
              <a:rPr lang="en-US" sz="1400" i="1" dirty="0">
                <a:solidFill>
                  <a:srgbClr val="0C419A"/>
                </a:solidFill>
              </a:rPr>
              <a:t>the website </a:t>
            </a:r>
            <a:r>
              <a:rPr lang="en-US" sz="1400" i="1" dirty="0">
                <a:solidFill>
                  <a:srgbClr val="0C419A"/>
                </a:solidFill>
                <a:hlinkClick r:id="rId4"/>
              </a:rPr>
              <a:t>http://annuairesante.ameli.fr</a:t>
            </a:r>
            <a:r>
              <a:rPr lang="en-US" sz="1400" i="1" dirty="0" smtClean="0">
                <a:solidFill>
                  <a:srgbClr val="0C419A"/>
                </a:solidFill>
                <a:hlinkClick r:id="rId4"/>
              </a:rPr>
              <a:t>/</a:t>
            </a:r>
            <a:r>
              <a:rPr lang="en-US" sz="1400" i="1" dirty="0" smtClean="0">
                <a:solidFill>
                  <a:srgbClr val="0C419A"/>
                </a:solidFill>
              </a:rPr>
              <a:t> to find  a health care facility or  a health professional  near to your home. </a:t>
            </a:r>
            <a:endParaRPr lang="en-US" sz="1400" i="1" dirty="0">
              <a:solidFill>
                <a:srgbClr val="0C419A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600" dirty="0">
              <a:solidFill>
                <a:srgbClr val="007FAD"/>
              </a:solidFill>
            </a:endParaRPr>
          </a:p>
          <a:p>
            <a:pPr marL="0" lvl="0" indent="0">
              <a:spcBef>
                <a:spcPts val="0"/>
              </a:spcBef>
            </a:pPr>
            <a:r>
              <a:rPr lang="fr-FR" sz="1600" dirty="0">
                <a:solidFill>
                  <a:srgbClr val="007FAD"/>
                </a:solidFill>
              </a:rPr>
              <a:t>Utilisez votre </a:t>
            </a:r>
            <a:r>
              <a:rPr lang="fr-FR" sz="1600" b="1" dirty="0">
                <a:solidFill>
                  <a:srgbClr val="007FAD"/>
                </a:solidFill>
              </a:rPr>
              <a:t>carte Vitale </a:t>
            </a:r>
            <a:r>
              <a:rPr lang="fr-FR" sz="1600" dirty="0">
                <a:solidFill>
                  <a:srgbClr val="007FAD"/>
                </a:solidFill>
              </a:rPr>
              <a:t>auprès des professionnels de santé pour être remboursé plus rapidement et bénéficier du tiers </a:t>
            </a:r>
            <a:r>
              <a:rPr lang="fr-FR" sz="1600" dirty="0" smtClean="0">
                <a:solidFill>
                  <a:srgbClr val="007FAD"/>
                </a:solidFill>
              </a:rPr>
              <a:t>payant</a:t>
            </a:r>
            <a:r>
              <a:rPr lang="fr-FR" sz="1800" dirty="0">
                <a:solidFill>
                  <a:srgbClr val="007FAD"/>
                </a:solidFill>
              </a:rPr>
              <a:t> </a:t>
            </a:r>
            <a:r>
              <a:rPr lang="fr-FR" sz="1600" dirty="0" smtClean="0">
                <a:solidFill>
                  <a:srgbClr val="007FAD"/>
                </a:solidFill>
              </a:rPr>
              <a:t>(qui </a:t>
            </a:r>
            <a:r>
              <a:rPr lang="fr-FR" sz="1600" dirty="0">
                <a:solidFill>
                  <a:srgbClr val="007FAD"/>
                </a:solidFill>
              </a:rPr>
              <a:t>dispense le bénéficiaire de l'Assurance maladie de faire l'avance des frais médicaux</a:t>
            </a:r>
            <a:r>
              <a:rPr lang="fr-FR" sz="1600" dirty="0" smtClean="0">
                <a:solidFill>
                  <a:srgbClr val="007FAD"/>
                </a:solidFill>
              </a:rPr>
              <a:t>.)</a:t>
            </a:r>
            <a:endParaRPr sz="1600"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fr-FR" sz="1400" i="1" dirty="0">
                <a:solidFill>
                  <a:schemeClr val="dk1"/>
                </a:solidFill>
              </a:rPr>
              <a:t>Use </a:t>
            </a:r>
            <a:r>
              <a:rPr lang="fr-FR" sz="1400" i="1" dirty="0" err="1">
                <a:solidFill>
                  <a:schemeClr val="dk1"/>
                </a:solidFill>
              </a:rPr>
              <a:t>your</a:t>
            </a:r>
            <a:r>
              <a:rPr lang="fr-FR" sz="1400" i="1" dirty="0">
                <a:solidFill>
                  <a:schemeClr val="dk1"/>
                </a:solidFill>
              </a:rPr>
              <a:t> </a:t>
            </a:r>
            <a:r>
              <a:rPr lang="fr-FR" sz="1400" b="1" i="1" dirty="0">
                <a:solidFill>
                  <a:schemeClr val="dk1"/>
                </a:solidFill>
              </a:rPr>
              <a:t>French </a:t>
            </a:r>
            <a:r>
              <a:rPr lang="fr-FR" sz="1400" b="1" i="1" dirty="0" err="1">
                <a:solidFill>
                  <a:schemeClr val="dk1"/>
                </a:solidFill>
              </a:rPr>
              <a:t>health</a:t>
            </a:r>
            <a:r>
              <a:rPr lang="fr-FR" sz="1400" b="1" i="1" dirty="0">
                <a:solidFill>
                  <a:schemeClr val="dk1"/>
                </a:solidFill>
              </a:rPr>
              <a:t> </a:t>
            </a:r>
            <a:r>
              <a:rPr lang="fr-FR" sz="1400" b="1" i="1" dirty="0" err="1">
                <a:solidFill>
                  <a:schemeClr val="dk1"/>
                </a:solidFill>
              </a:rPr>
              <a:t>insurance</a:t>
            </a:r>
            <a:r>
              <a:rPr lang="fr-FR" sz="1400" b="1" i="1" dirty="0">
                <a:solidFill>
                  <a:schemeClr val="dk1"/>
                </a:solidFill>
              </a:rPr>
              <a:t> </a:t>
            </a:r>
            <a:r>
              <a:rPr lang="fr-FR" sz="1400" b="1" i="1" dirty="0" err="1">
                <a:solidFill>
                  <a:schemeClr val="dk1"/>
                </a:solidFill>
              </a:rPr>
              <a:t>card</a:t>
            </a:r>
            <a:r>
              <a:rPr lang="fr-FR" sz="1400" b="1" i="1" dirty="0">
                <a:solidFill>
                  <a:schemeClr val="dk1"/>
                </a:solidFill>
              </a:rPr>
              <a:t> (“carte Vitale”) </a:t>
            </a:r>
            <a:r>
              <a:rPr lang="fr-FR" sz="1400" i="1" dirty="0" err="1">
                <a:solidFill>
                  <a:schemeClr val="dk1"/>
                </a:solidFill>
              </a:rPr>
              <a:t>whenever</a:t>
            </a:r>
            <a:r>
              <a:rPr lang="fr-FR" sz="1400" i="1" dirty="0">
                <a:solidFill>
                  <a:schemeClr val="dk1"/>
                </a:solidFill>
              </a:rPr>
              <a:t> </a:t>
            </a:r>
            <a:r>
              <a:rPr lang="fr-FR" sz="1400" i="1" dirty="0" err="1">
                <a:solidFill>
                  <a:schemeClr val="dk1"/>
                </a:solidFill>
              </a:rPr>
              <a:t>you</a:t>
            </a:r>
            <a:r>
              <a:rPr lang="fr-FR" sz="1400" i="1" dirty="0">
                <a:solidFill>
                  <a:schemeClr val="dk1"/>
                </a:solidFill>
              </a:rPr>
              <a:t> </a:t>
            </a:r>
            <a:r>
              <a:rPr lang="fr-FR" sz="1400" i="1" dirty="0" err="1">
                <a:solidFill>
                  <a:schemeClr val="dk1"/>
                </a:solidFill>
              </a:rPr>
              <a:t>see</a:t>
            </a:r>
            <a:r>
              <a:rPr lang="fr-FR" sz="1400" i="1" dirty="0">
                <a:solidFill>
                  <a:schemeClr val="dk1"/>
                </a:solidFill>
              </a:rPr>
              <a:t> a </a:t>
            </a:r>
            <a:r>
              <a:rPr lang="fr-FR" sz="1400" i="1" dirty="0" err="1">
                <a:solidFill>
                  <a:schemeClr val="dk1"/>
                </a:solidFill>
              </a:rPr>
              <a:t>health</a:t>
            </a:r>
            <a:r>
              <a:rPr lang="fr-FR" sz="1400" i="1" dirty="0">
                <a:solidFill>
                  <a:schemeClr val="dk1"/>
                </a:solidFill>
              </a:rPr>
              <a:t> care </a:t>
            </a:r>
            <a:r>
              <a:rPr lang="fr-FR" sz="1400" i="1" dirty="0" err="1">
                <a:solidFill>
                  <a:schemeClr val="dk1"/>
                </a:solidFill>
              </a:rPr>
              <a:t>professional</a:t>
            </a:r>
            <a:r>
              <a:rPr lang="fr-FR" sz="1400" i="1" dirty="0">
                <a:solidFill>
                  <a:schemeClr val="dk1"/>
                </a:solidFill>
              </a:rPr>
              <a:t>: </a:t>
            </a:r>
            <a:r>
              <a:rPr lang="fr-FR" sz="1400" i="1" dirty="0" err="1">
                <a:solidFill>
                  <a:schemeClr val="dk1"/>
                </a:solidFill>
              </a:rPr>
              <a:t>you</a:t>
            </a:r>
            <a:r>
              <a:rPr lang="fr-FR" sz="1400" i="1" dirty="0">
                <a:solidFill>
                  <a:schemeClr val="dk1"/>
                </a:solidFill>
              </a:rPr>
              <a:t> </a:t>
            </a:r>
            <a:r>
              <a:rPr lang="fr-FR" sz="1400" i="1" dirty="0" err="1">
                <a:solidFill>
                  <a:schemeClr val="dk1"/>
                </a:solidFill>
              </a:rPr>
              <a:t>will</a:t>
            </a:r>
            <a:r>
              <a:rPr lang="fr-FR" sz="1400" i="1" dirty="0">
                <a:solidFill>
                  <a:schemeClr val="dk1"/>
                </a:solidFill>
              </a:rPr>
              <a:t> </a:t>
            </a:r>
            <a:r>
              <a:rPr lang="fr-FR" sz="1400" i="1" dirty="0" err="1">
                <a:solidFill>
                  <a:schemeClr val="dk1"/>
                </a:solidFill>
              </a:rPr>
              <a:t>be</a:t>
            </a:r>
            <a:r>
              <a:rPr lang="fr-FR" sz="1400" i="1" dirty="0">
                <a:solidFill>
                  <a:schemeClr val="dk1"/>
                </a:solidFill>
              </a:rPr>
              <a:t> </a:t>
            </a:r>
            <a:r>
              <a:rPr lang="fr-FR" sz="1400" i="1" dirty="0" err="1">
                <a:solidFill>
                  <a:schemeClr val="dk1"/>
                </a:solidFill>
              </a:rPr>
              <a:t>reimbursed</a:t>
            </a:r>
            <a:r>
              <a:rPr lang="fr-FR" sz="1400" i="1" dirty="0">
                <a:solidFill>
                  <a:schemeClr val="dk1"/>
                </a:solidFill>
              </a:rPr>
              <a:t> </a:t>
            </a:r>
            <a:r>
              <a:rPr lang="fr-FR" sz="1400" i="1" dirty="0" err="1">
                <a:solidFill>
                  <a:schemeClr val="dk1"/>
                </a:solidFill>
              </a:rPr>
              <a:t>faster</a:t>
            </a:r>
            <a:r>
              <a:rPr lang="fr-FR" sz="1400" i="1" dirty="0">
                <a:solidFill>
                  <a:schemeClr val="dk1"/>
                </a:solidFill>
              </a:rPr>
              <a:t> and </a:t>
            </a:r>
            <a:r>
              <a:rPr lang="fr-FR" sz="1400" i="1" dirty="0" err="1">
                <a:solidFill>
                  <a:schemeClr val="dk1"/>
                </a:solidFill>
              </a:rPr>
              <a:t>be</a:t>
            </a:r>
            <a:r>
              <a:rPr lang="fr-FR" sz="1400" i="1" dirty="0">
                <a:solidFill>
                  <a:schemeClr val="dk1"/>
                </a:solidFill>
              </a:rPr>
              <a:t> able to use the </a:t>
            </a:r>
            <a:r>
              <a:rPr lang="fr-FR" sz="1400" i="1" dirty="0" err="1">
                <a:solidFill>
                  <a:schemeClr val="dk1"/>
                </a:solidFill>
              </a:rPr>
              <a:t>third</a:t>
            </a:r>
            <a:r>
              <a:rPr lang="fr-FR" sz="1400" i="1" dirty="0">
                <a:solidFill>
                  <a:schemeClr val="dk1"/>
                </a:solidFill>
              </a:rPr>
              <a:t>-party </a:t>
            </a:r>
            <a:r>
              <a:rPr lang="fr-FR" sz="1400" i="1" dirty="0" err="1">
                <a:solidFill>
                  <a:schemeClr val="dk1"/>
                </a:solidFill>
              </a:rPr>
              <a:t>payment</a:t>
            </a:r>
            <a:r>
              <a:rPr lang="fr-FR" sz="1400" i="1" dirty="0">
                <a:solidFill>
                  <a:schemeClr val="dk1"/>
                </a:solidFill>
              </a:rPr>
              <a:t> system.</a:t>
            </a:r>
            <a:endParaRPr sz="1400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b="1" dirty="0">
              <a:solidFill>
                <a:srgbClr val="007FAD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600" dirty="0">
              <a:solidFill>
                <a:srgbClr val="0C419A"/>
              </a:solidFill>
            </a:endParaRPr>
          </a:p>
        </p:txBody>
      </p:sp>
      <p:sp>
        <p:nvSpPr>
          <p:cNvPr id="593" name="Google Shape;593;p17"/>
          <p:cNvSpPr txBox="1"/>
          <p:nvPr/>
        </p:nvSpPr>
        <p:spPr>
          <a:xfrm>
            <a:off x="8482818" y="1068372"/>
            <a:ext cx="35169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Intervenante : </a:t>
            </a: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Florence GAU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-FR" dirty="0"/>
              <a:t>LES BONS REFLEXES EN SANTÉ</a:t>
            </a:r>
            <a:br>
              <a:rPr lang="fr-FR" dirty="0"/>
            </a:br>
            <a:r>
              <a:rPr lang="fr-FR" sz="1600" dirty="0"/>
              <a:t>GETTING THE MOST OUT OF YOUR HEALTH CARE COVERAGE</a:t>
            </a:r>
            <a:endParaRPr sz="1600" dirty="0"/>
          </a:p>
        </p:txBody>
      </p:sp>
      <p:pic>
        <p:nvPicPr>
          <p:cNvPr id="595" name="Google Shape;59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2368" y="-463880"/>
            <a:ext cx="3265714" cy="742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83315" y="5840976"/>
            <a:ext cx="1634945" cy="1591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4929"/>
          </a:blip>
          <a:stretch>
            <a:fillRect/>
          </a:stretch>
        </a:blip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9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  <p:sp>
        <p:nvSpPr>
          <p:cNvPr id="613" name="Google Shape;613;p19"/>
          <p:cNvSpPr txBox="1">
            <a:spLocks noGrp="1"/>
          </p:cNvSpPr>
          <p:nvPr>
            <p:ph type="body" idx="2"/>
          </p:nvPr>
        </p:nvSpPr>
        <p:spPr>
          <a:xfrm>
            <a:off x="498660" y="1555608"/>
            <a:ext cx="8976415" cy="465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fr-FR" sz="1700" b="1" dirty="0" smtClean="0">
                <a:solidFill>
                  <a:schemeClr val="bg2"/>
                </a:solidFill>
              </a:rPr>
              <a:t>Complétez</a:t>
            </a:r>
            <a:r>
              <a:rPr lang="fr-FR" sz="1700" dirty="0" smtClean="0">
                <a:solidFill>
                  <a:schemeClr val="bg2"/>
                </a:solidFill>
              </a:rPr>
              <a:t> </a:t>
            </a:r>
            <a:r>
              <a:rPr lang="fr-FR" sz="1700" dirty="0" smtClean="0">
                <a:solidFill>
                  <a:srgbClr val="007FAD"/>
                </a:solidFill>
              </a:rPr>
              <a:t>vos </a:t>
            </a:r>
            <a:r>
              <a:rPr lang="fr-FR" sz="1700" dirty="0">
                <a:solidFill>
                  <a:srgbClr val="007FAD"/>
                </a:solidFill>
              </a:rPr>
              <a:t>remboursements en adhérant à une </a:t>
            </a:r>
            <a:r>
              <a:rPr lang="fr-FR" sz="1700" b="1" dirty="0">
                <a:solidFill>
                  <a:srgbClr val="007FAD"/>
                </a:solidFill>
              </a:rPr>
              <a:t>complémentaire santé</a:t>
            </a:r>
            <a:r>
              <a:rPr lang="fr-FR" sz="1700" dirty="0">
                <a:solidFill>
                  <a:srgbClr val="007FAD"/>
                </a:solidFill>
              </a:rPr>
              <a:t>. </a:t>
            </a:r>
            <a:endParaRPr lang="fr-FR" sz="1700" dirty="0" smtClean="0">
              <a:solidFill>
                <a:srgbClr val="007FAD"/>
              </a:solidFill>
            </a:endParaRPr>
          </a:p>
          <a:p>
            <a:pPr marL="0" lvl="0" indent="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fr-FR" sz="1700" i="1" dirty="0" smtClean="0">
                <a:solidFill>
                  <a:srgbClr val="007FAD"/>
                </a:solidFill>
              </a:rPr>
              <a:t>Pour adhérer à une complémentaire santé, vous devez y souscrire.</a:t>
            </a:r>
            <a:endParaRPr lang="fr-FR" sz="1700" i="1"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fr-FR" sz="1500" i="1" dirty="0" err="1" smtClean="0">
                <a:solidFill>
                  <a:schemeClr val="dk1"/>
                </a:solidFill>
              </a:rPr>
              <a:t>Optimize</a:t>
            </a:r>
            <a:r>
              <a:rPr lang="fr-FR" sz="1500" i="1" dirty="0" smtClean="0">
                <a:solidFill>
                  <a:schemeClr val="dk1"/>
                </a:solidFill>
              </a:rPr>
              <a:t> </a:t>
            </a:r>
            <a:r>
              <a:rPr lang="fr-FR" sz="1500" i="1" dirty="0" err="1">
                <a:solidFill>
                  <a:schemeClr val="dk1"/>
                </a:solidFill>
              </a:rPr>
              <a:t>your</a:t>
            </a:r>
            <a:r>
              <a:rPr lang="fr-FR" sz="1500" i="1" dirty="0">
                <a:solidFill>
                  <a:schemeClr val="dk1"/>
                </a:solidFill>
              </a:rPr>
              <a:t> </a:t>
            </a:r>
            <a:r>
              <a:rPr lang="fr-FR" sz="1500" i="1" dirty="0" err="1">
                <a:solidFill>
                  <a:schemeClr val="dk1"/>
                </a:solidFill>
              </a:rPr>
              <a:t>reimbursement</a:t>
            </a:r>
            <a:r>
              <a:rPr lang="fr-FR" sz="1500" i="1" dirty="0">
                <a:solidFill>
                  <a:schemeClr val="dk1"/>
                </a:solidFill>
              </a:rPr>
              <a:t> </a:t>
            </a:r>
            <a:r>
              <a:rPr lang="fr-FR" sz="1500" i="1" dirty="0" err="1">
                <a:solidFill>
                  <a:schemeClr val="dk1"/>
                </a:solidFill>
              </a:rPr>
              <a:t>level</a:t>
            </a:r>
            <a:r>
              <a:rPr lang="fr-FR" sz="1500" i="1" dirty="0">
                <a:solidFill>
                  <a:schemeClr val="dk1"/>
                </a:solidFill>
              </a:rPr>
              <a:t> by </a:t>
            </a:r>
            <a:r>
              <a:rPr lang="fr-FR" sz="1500" i="1" dirty="0" err="1">
                <a:solidFill>
                  <a:schemeClr val="dk1"/>
                </a:solidFill>
              </a:rPr>
              <a:t>taking</a:t>
            </a:r>
            <a:r>
              <a:rPr lang="fr-FR" sz="1500" i="1" dirty="0">
                <a:solidFill>
                  <a:schemeClr val="dk1"/>
                </a:solidFill>
              </a:rPr>
              <a:t> out </a:t>
            </a:r>
            <a:r>
              <a:rPr lang="fr-FR" sz="1500" i="1" dirty="0" err="1">
                <a:solidFill>
                  <a:schemeClr val="dk1"/>
                </a:solidFill>
              </a:rPr>
              <a:t>supplementary</a:t>
            </a:r>
            <a:r>
              <a:rPr lang="fr-FR" sz="1500" i="1" dirty="0">
                <a:solidFill>
                  <a:schemeClr val="dk1"/>
                </a:solidFill>
              </a:rPr>
              <a:t> </a:t>
            </a:r>
            <a:r>
              <a:rPr lang="fr-FR" sz="1500" i="1" dirty="0" err="1">
                <a:solidFill>
                  <a:schemeClr val="dk1"/>
                </a:solidFill>
              </a:rPr>
              <a:t>health</a:t>
            </a:r>
            <a:r>
              <a:rPr lang="fr-FR" sz="1500" i="1" dirty="0">
                <a:solidFill>
                  <a:schemeClr val="dk1"/>
                </a:solidFill>
              </a:rPr>
              <a:t> </a:t>
            </a:r>
            <a:r>
              <a:rPr lang="fr-FR" sz="1500" i="1" dirty="0" err="1" smtClean="0">
                <a:solidFill>
                  <a:schemeClr val="dk1"/>
                </a:solidFill>
              </a:rPr>
              <a:t>insurance</a:t>
            </a:r>
            <a:r>
              <a:rPr lang="fr-FR" sz="1500" i="1" dirty="0" smtClean="0">
                <a:solidFill>
                  <a:schemeClr val="dk1"/>
                </a:solidFill>
              </a:rPr>
              <a:t>. A </a:t>
            </a:r>
            <a:r>
              <a:rPr lang="fr-FR" sz="1500" i="1" dirty="0" err="1" smtClean="0">
                <a:solidFill>
                  <a:schemeClr val="dk1"/>
                </a:solidFill>
              </a:rPr>
              <a:t>supplementary</a:t>
            </a:r>
            <a:r>
              <a:rPr lang="fr-FR" sz="1500" i="1" dirty="0" smtClean="0">
                <a:solidFill>
                  <a:schemeClr val="dk1"/>
                </a:solidFill>
              </a:rPr>
              <a:t> </a:t>
            </a:r>
            <a:r>
              <a:rPr lang="fr-FR" sz="1500" i="1" dirty="0" err="1" smtClean="0">
                <a:solidFill>
                  <a:schemeClr val="dk1"/>
                </a:solidFill>
              </a:rPr>
              <a:t>health</a:t>
            </a:r>
            <a:r>
              <a:rPr lang="fr-FR" sz="1500" i="1" dirty="0" smtClean="0">
                <a:solidFill>
                  <a:schemeClr val="dk1"/>
                </a:solidFill>
              </a:rPr>
              <a:t> </a:t>
            </a:r>
            <a:r>
              <a:rPr lang="fr-FR" sz="1500" i="1" dirty="0" err="1" smtClean="0">
                <a:solidFill>
                  <a:schemeClr val="dk1"/>
                </a:solidFill>
              </a:rPr>
              <a:t>insurance</a:t>
            </a:r>
            <a:r>
              <a:rPr lang="fr-FR" sz="1500" i="1" dirty="0" smtClean="0">
                <a:solidFill>
                  <a:schemeClr val="dk1"/>
                </a:solidFill>
              </a:rPr>
              <a:t> </a:t>
            </a:r>
            <a:r>
              <a:rPr lang="fr-FR" sz="1500" i="1" dirty="0" err="1" smtClean="0">
                <a:solidFill>
                  <a:schemeClr val="dk1"/>
                </a:solidFill>
              </a:rPr>
              <a:t>will</a:t>
            </a:r>
            <a:r>
              <a:rPr lang="fr-FR" sz="1500" i="1" dirty="0" smtClean="0">
                <a:solidFill>
                  <a:schemeClr val="dk1"/>
                </a:solidFill>
              </a:rPr>
              <a:t> </a:t>
            </a:r>
            <a:r>
              <a:rPr lang="fr-FR" sz="1500" i="1" dirty="0" err="1" smtClean="0">
                <a:solidFill>
                  <a:schemeClr val="dk1"/>
                </a:solidFill>
              </a:rPr>
              <a:t>complete</a:t>
            </a:r>
            <a:r>
              <a:rPr lang="fr-FR" sz="1500" i="1" dirty="0" smtClean="0">
                <a:solidFill>
                  <a:schemeClr val="dk1"/>
                </a:solidFill>
              </a:rPr>
              <a:t> the </a:t>
            </a:r>
            <a:r>
              <a:rPr lang="fr-FR" sz="1500" i="1" dirty="0" err="1" smtClean="0">
                <a:solidFill>
                  <a:schemeClr val="dk1"/>
                </a:solidFill>
              </a:rPr>
              <a:t>reimbursement</a:t>
            </a:r>
            <a:r>
              <a:rPr lang="fr-FR" sz="1500" i="1" dirty="0" smtClean="0">
                <a:solidFill>
                  <a:schemeClr val="dk1"/>
                </a:solidFill>
              </a:rPr>
              <a:t> by french social </a:t>
            </a:r>
            <a:r>
              <a:rPr lang="fr-FR" sz="1500" i="1" dirty="0" err="1" smtClean="0">
                <a:solidFill>
                  <a:schemeClr val="dk1"/>
                </a:solidFill>
              </a:rPr>
              <a:t>security</a:t>
            </a:r>
            <a:r>
              <a:rPr lang="fr-FR" sz="1500" i="1" dirty="0" smtClean="0">
                <a:solidFill>
                  <a:schemeClr val="dk1"/>
                </a:solidFill>
              </a:rPr>
              <a:t> system. </a:t>
            </a: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fr-FR" sz="1500" i="1" dirty="0" smtClean="0">
                <a:solidFill>
                  <a:schemeClr val="dk1"/>
                </a:solidFill>
              </a:rPr>
              <a:t>You have to </a:t>
            </a:r>
            <a:r>
              <a:rPr lang="fr-FR" sz="1500" i="1" dirty="0" err="1" smtClean="0">
                <a:solidFill>
                  <a:schemeClr val="dk1"/>
                </a:solidFill>
              </a:rPr>
              <a:t>pay</a:t>
            </a:r>
            <a:r>
              <a:rPr lang="fr-FR" sz="1500" i="1" dirty="0" smtClean="0">
                <a:solidFill>
                  <a:schemeClr val="dk1"/>
                </a:solidFill>
              </a:rPr>
              <a:t> the </a:t>
            </a:r>
            <a:r>
              <a:rPr lang="fr-FR" sz="1500" i="1" dirty="0" err="1" smtClean="0">
                <a:solidFill>
                  <a:schemeClr val="dk1"/>
                </a:solidFill>
              </a:rPr>
              <a:t>supplementary</a:t>
            </a:r>
            <a:r>
              <a:rPr lang="fr-FR" sz="1500" i="1" dirty="0" smtClean="0">
                <a:solidFill>
                  <a:schemeClr val="dk1"/>
                </a:solidFill>
              </a:rPr>
              <a:t> </a:t>
            </a:r>
            <a:r>
              <a:rPr lang="fr-FR" sz="1500" i="1" dirty="0" err="1" smtClean="0">
                <a:solidFill>
                  <a:schemeClr val="dk1"/>
                </a:solidFill>
              </a:rPr>
              <a:t>health</a:t>
            </a:r>
            <a:r>
              <a:rPr lang="fr-FR" sz="1500" i="1" dirty="0" smtClean="0">
                <a:solidFill>
                  <a:schemeClr val="dk1"/>
                </a:solidFill>
              </a:rPr>
              <a:t> </a:t>
            </a:r>
            <a:r>
              <a:rPr lang="fr-FR" sz="1500" i="1" dirty="0" err="1" smtClean="0">
                <a:solidFill>
                  <a:schemeClr val="dk1"/>
                </a:solidFill>
              </a:rPr>
              <a:t>insurance</a:t>
            </a:r>
            <a:r>
              <a:rPr lang="fr-FR" sz="1500" i="1" dirty="0" smtClean="0">
                <a:solidFill>
                  <a:schemeClr val="dk1"/>
                </a:solidFill>
              </a:rPr>
              <a:t> in </a:t>
            </a:r>
            <a:r>
              <a:rPr lang="fr-FR" sz="1500" i="1" dirty="0" err="1" smtClean="0">
                <a:solidFill>
                  <a:schemeClr val="dk1"/>
                </a:solidFill>
              </a:rPr>
              <a:t>order</a:t>
            </a:r>
            <a:r>
              <a:rPr lang="fr-FR" sz="1500" i="1" dirty="0" smtClean="0">
                <a:solidFill>
                  <a:schemeClr val="dk1"/>
                </a:solidFill>
              </a:rPr>
              <a:t> to </a:t>
            </a:r>
            <a:r>
              <a:rPr lang="fr-FR" sz="1500" i="1" dirty="0" err="1" smtClean="0">
                <a:solidFill>
                  <a:schemeClr val="dk1"/>
                </a:solidFill>
              </a:rPr>
              <a:t>get</a:t>
            </a:r>
            <a:r>
              <a:rPr lang="fr-FR" sz="1500" i="1" dirty="0" smtClean="0">
                <a:solidFill>
                  <a:schemeClr val="dk1"/>
                </a:solidFill>
              </a:rPr>
              <a:t> </a:t>
            </a:r>
            <a:r>
              <a:rPr lang="fr-FR" sz="1500" i="1" dirty="0" err="1" smtClean="0">
                <a:solidFill>
                  <a:schemeClr val="dk1"/>
                </a:solidFill>
              </a:rPr>
              <a:t>benefit</a:t>
            </a:r>
            <a:r>
              <a:rPr lang="fr-FR" sz="1500" i="1" dirty="0" smtClean="0">
                <a:solidFill>
                  <a:schemeClr val="dk1"/>
                </a:solidFill>
              </a:rPr>
              <a:t> </a:t>
            </a:r>
            <a:r>
              <a:rPr lang="fr-FR" sz="1500" i="1" dirty="0" err="1" smtClean="0">
                <a:solidFill>
                  <a:schemeClr val="dk1"/>
                </a:solidFill>
              </a:rPr>
              <a:t>from</a:t>
            </a:r>
            <a:r>
              <a:rPr lang="fr-FR" sz="1500" i="1" dirty="0" smtClean="0">
                <a:solidFill>
                  <a:schemeClr val="dk1"/>
                </a:solidFill>
              </a:rPr>
              <a:t> </a:t>
            </a:r>
            <a:r>
              <a:rPr lang="fr-FR" sz="1500" i="1" dirty="0" err="1" smtClean="0">
                <a:solidFill>
                  <a:schemeClr val="dk1"/>
                </a:solidFill>
              </a:rPr>
              <a:t>it</a:t>
            </a:r>
            <a:r>
              <a:rPr lang="fr-FR" sz="1500" i="1" dirty="0" smtClean="0">
                <a:solidFill>
                  <a:schemeClr val="dk1"/>
                </a:solidFill>
              </a:rPr>
              <a:t>.</a:t>
            </a:r>
            <a:endParaRPr sz="1500" i="1" dirty="0" smtClean="0">
              <a:solidFill>
                <a:schemeClr val="dk1"/>
              </a:solidFill>
            </a:endParaRPr>
          </a:p>
          <a:p>
            <a:pPr marL="0" lvl="0" indent="0" algn="just"/>
            <a:r>
              <a:rPr lang="fr-FR" sz="1700" dirty="0" smtClean="0">
                <a:solidFill>
                  <a:srgbClr val="007FAD"/>
                </a:solidFill>
              </a:rPr>
              <a:t>Si vous rencontrez des difficultés financières, vous pouvez bénéficier d'aides : </a:t>
            </a:r>
          </a:p>
          <a:p>
            <a:pPr marL="0" lvl="0" indent="0" algn="just"/>
            <a:r>
              <a:rPr lang="fr-FR" sz="1700" dirty="0" smtClean="0">
                <a:solidFill>
                  <a:srgbClr val="007FAD"/>
                </a:solidFill>
              </a:rPr>
              <a:t>la </a:t>
            </a:r>
            <a:r>
              <a:rPr lang="fr-FR" sz="1700" b="1" dirty="0" smtClean="0">
                <a:solidFill>
                  <a:srgbClr val="007FAD"/>
                </a:solidFill>
              </a:rPr>
              <a:t>Complémentaire santé solidaire </a:t>
            </a:r>
            <a:r>
              <a:rPr lang="fr-FR" sz="1700" dirty="0" smtClean="0">
                <a:solidFill>
                  <a:srgbClr val="007FAD"/>
                </a:solidFill>
              </a:rPr>
              <a:t>et d’un accompagnement personnalisé</a:t>
            </a:r>
            <a:endParaRPr lang="fr-FR" sz="1700" dirty="0" smtClean="0"/>
          </a:p>
          <a:p>
            <a:pPr marL="0" indent="0" algn="just">
              <a:spcAft>
                <a:spcPts val="600"/>
              </a:spcAft>
            </a:pPr>
            <a:r>
              <a:rPr lang="en-US" sz="1700" i="1" dirty="0" smtClean="0">
                <a:solidFill>
                  <a:schemeClr val="dk1"/>
                </a:solidFill>
              </a:rPr>
              <a:t>If </a:t>
            </a:r>
            <a:r>
              <a:rPr lang="en-US" sz="1700" i="1" dirty="0">
                <a:solidFill>
                  <a:schemeClr val="dk1"/>
                </a:solidFill>
              </a:rPr>
              <a:t>you are experiencing financial difficulties, you may qualify for aid: France’s </a:t>
            </a:r>
            <a:r>
              <a:rPr lang="en-US" sz="1700" b="1" i="1" dirty="0">
                <a:solidFill>
                  <a:schemeClr val="dk1"/>
                </a:solidFill>
              </a:rPr>
              <a:t>Subsidized Supplementary Health Insurance Program (“</a:t>
            </a:r>
            <a:r>
              <a:rPr lang="en-US" sz="1700" b="1" i="1" dirty="0" err="1">
                <a:solidFill>
                  <a:schemeClr val="dk1"/>
                </a:solidFill>
              </a:rPr>
              <a:t>Complémentaire</a:t>
            </a:r>
            <a:r>
              <a:rPr lang="en-US" sz="1700" b="1" i="1" dirty="0">
                <a:solidFill>
                  <a:schemeClr val="dk1"/>
                </a:solidFill>
              </a:rPr>
              <a:t> santé </a:t>
            </a:r>
            <a:r>
              <a:rPr lang="en-US" sz="1700" b="1" i="1" dirty="0" err="1">
                <a:solidFill>
                  <a:schemeClr val="dk1"/>
                </a:solidFill>
              </a:rPr>
              <a:t>solidaire</a:t>
            </a:r>
            <a:r>
              <a:rPr lang="en-US" sz="1700" b="1" i="1" dirty="0">
                <a:solidFill>
                  <a:schemeClr val="dk1"/>
                </a:solidFill>
              </a:rPr>
              <a:t>”/ CSS) </a:t>
            </a:r>
            <a:r>
              <a:rPr lang="en-US" sz="1700" i="1" dirty="0">
                <a:solidFill>
                  <a:schemeClr val="dk1"/>
                </a:solidFill>
              </a:rPr>
              <a:t>and personal support </a:t>
            </a:r>
            <a:r>
              <a:rPr lang="en-US" sz="1700" i="1" dirty="0" smtClean="0">
                <a:solidFill>
                  <a:schemeClr val="dk1"/>
                </a:solidFill>
              </a:rPr>
              <a:t>services</a:t>
            </a:r>
            <a:endParaRPr sz="1700" dirty="0">
              <a:solidFill>
                <a:srgbClr val="007FAD"/>
              </a:solidFill>
            </a:endParaRPr>
          </a:p>
          <a:p>
            <a:pPr marL="0" indent="0"/>
            <a:r>
              <a:rPr lang="fr-FR" sz="1800" dirty="0" smtClean="0">
                <a:solidFill>
                  <a:schemeClr val="bg2"/>
                </a:solidFill>
              </a:rPr>
              <a:t>*</a:t>
            </a:r>
            <a:r>
              <a:rPr lang="fr-FR" sz="1200" dirty="0" smtClean="0">
                <a:solidFill>
                  <a:schemeClr val="bg2"/>
                </a:solidFill>
              </a:rPr>
              <a:t>Si </a:t>
            </a:r>
            <a:r>
              <a:rPr lang="fr-FR" sz="1200" dirty="0">
                <a:solidFill>
                  <a:schemeClr val="bg2"/>
                </a:solidFill>
              </a:rPr>
              <a:t>vous avez déjà une assurance </a:t>
            </a:r>
            <a:r>
              <a:rPr lang="fr-FR" sz="1200" dirty="0" smtClean="0">
                <a:solidFill>
                  <a:schemeClr val="bg2"/>
                </a:solidFill>
              </a:rPr>
              <a:t>privée, il </a:t>
            </a:r>
            <a:r>
              <a:rPr lang="fr-FR" sz="1200" dirty="0">
                <a:solidFill>
                  <a:schemeClr val="bg2"/>
                </a:solidFill>
              </a:rPr>
              <a:t>n’est pas nécessaire </a:t>
            </a:r>
            <a:r>
              <a:rPr lang="fr-FR" sz="1200" dirty="0" smtClean="0">
                <a:solidFill>
                  <a:schemeClr val="bg2"/>
                </a:solidFill>
              </a:rPr>
              <a:t>d’adhérer </a:t>
            </a:r>
            <a:r>
              <a:rPr lang="fr-FR" sz="1200" dirty="0">
                <a:solidFill>
                  <a:schemeClr val="bg2"/>
                </a:solidFill>
              </a:rPr>
              <a:t>à une complémentaire santé. Vérifiez auprès de votre assurance quels soins sont pris en charge</a:t>
            </a:r>
            <a:r>
              <a:rPr lang="fr-FR" sz="1200" dirty="0">
                <a:solidFill>
                  <a:srgbClr val="FF0000"/>
                </a:solidFill>
              </a:rPr>
              <a:t>. </a:t>
            </a:r>
            <a:endParaRPr sz="1200" dirty="0">
              <a:solidFill>
                <a:srgbClr val="007FAD"/>
              </a:solidFill>
            </a:endParaRPr>
          </a:p>
          <a:p>
            <a:pPr marL="0" lvl="0" indent="0"/>
            <a:r>
              <a:rPr lang="fr-FR" sz="1050" i="1" dirty="0" smtClean="0">
                <a:solidFill>
                  <a:schemeClr val="dk1"/>
                </a:solidFill>
              </a:rPr>
              <a:t>If </a:t>
            </a:r>
            <a:r>
              <a:rPr lang="fr-FR" sz="1050" i="1" dirty="0" err="1" smtClean="0">
                <a:solidFill>
                  <a:schemeClr val="dk1"/>
                </a:solidFill>
              </a:rPr>
              <a:t>you</a:t>
            </a:r>
            <a:r>
              <a:rPr lang="fr-FR" sz="1050" i="1" dirty="0" smtClean="0">
                <a:solidFill>
                  <a:schemeClr val="dk1"/>
                </a:solidFill>
              </a:rPr>
              <a:t> </a:t>
            </a:r>
            <a:r>
              <a:rPr lang="fr-FR" sz="1050" i="1" dirty="0" err="1" smtClean="0">
                <a:solidFill>
                  <a:schemeClr val="dk1"/>
                </a:solidFill>
              </a:rPr>
              <a:t>already</a:t>
            </a:r>
            <a:r>
              <a:rPr lang="fr-FR" sz="1050" i="1" dirty="0" smtClean="0">
                <a:solidFill>
                  <a:schemeClr val="dk1"/>
                </a:solidFill>
              </a:rPr>
              <a:t> have a </a:t>
            </a:r>
            <a:r>
              <a:rPr lang="fr-FR" sz="1050" i="1" dirty="0" err="1" smtClean="0">
                <a:solidFill>
                  <a:schemeClr val="dk1"/>
                </a:solidFill>
              </a:rPr>
              <a:t>private</a:t>
            </a:r>
            <a:r>
              <a:rPr lang="fr-FR" sz="1050" i="1" dirty="0" smtClean="0">
                <a:solidFill>
                  <a:schemeClr val="dk1"/>
                </a:solidFill>
              </a:rPr>
              <a:t> </a:t>
            </a:r>
            <a:r>
              <a:rPr lang="fr-FR" sz="1050" i="1" dirty="0" err="1" smtClean="0">
                <a:solidFill>
                  <a:schemeClr val="dk1"/>
                </a:solidFill>
              </a:rPr>
              <a:t>insurance</a:t>
            </a:r>
            <a:r>
              <a:rPr lang="fr-FR" sz="1050" i="1" dirty="0" smtClean="0">
                <a:solidFill>
                  <a:schemeClr val="dk1"/>
                </a:solidFill>
              </a:rPr>
              <a:t>, </a:t>
            </a:r>
            <a:r>
              <a:rPr lang="fr-FR" sz="1050" i="1" dirty="0" err="1" smtClean="0">
                <a:solidFill>
                  <a:schemeClr val="dk1"/>
                </a:solidFill>
              </a:rPr>
              <a:t>you</a:t>
            </a:r>
            <a:r>
              <a:rPr lang="fr-FR" sz="1050" i="1" dirty="0" smtClean="0">
                <a:solidFill>
                  <a:schemeClr val="dk1"/>
                </a:solidFill>
              </a:rPr>
              <a:t> </a:t>
            </a:r>
            <a:r>
              <a:rPr lang="fr-FR" sz="1050" i="1" dirty="0" err="1" smtClean="0">
                <a:solidFill>
                  <a:schemeClr val="dk1"/>
                </a:solidFill>
              </a:rPr>
              <a:t>don’t</a:t>
            </a:r>
            <a:r>
              <a:rPr lang="fr-FR" sz="1050" i="1" dirty="0" smtClean="0">
                <a:solidFill>
                  <a:schemeClr val="dk1"/>
                </a:solidFill>
              </a:rPr>
              <a:t> </a:t>
            </a:r>
            <a:r>
              <a:rPr lang="fr-FR" sz="1050" i="1" dirty="0" err="1" smtClean="0">
                <a:solidFill>
                  <a:schemeClr val="dk1"/>
                </a:solidFill>
              </a:rPr>
              <a:t>need</a:t>
            </a:r>
            <a:r>
              <a:rPr lang="fr-FR" sz="1050" i="1" dirty="0" smtClean="0">
                <a:solidFill>
                  <a:schemeClr val="dk1"/>
                </a:solidFill>
              </a:rPr>
              <a:t> to </a:t>
            </a:r>
            <a:r>
              <a:rPr lang="fr-FR" sz="1050" i="1" dirty="0" err="1" smtClean="0">
                <a:solidFill>
                  <a:schemeClr val="dk1"/>
                </a:solidFill>
              </a:rPr>
              <a:t>take</a:t>
            </a:r>
            <a:r>
              <a:rPr lang="fr-FR" sz="1050" i="1" dirty="0" smtClean="0">
                <a:solidFill>
                  <a:schemeClr val="dk1"/>
                </a:solidFill>
              </a:rPr>
              <a:t> a </a:t>
            </a:r>
            <a:r>
              <a:rPr lang="fr-FR" sz="1050" i="1" dirty="0" err="1" smtClean="0">
                <a:solidFill>
                  <a:schemeClr val="dk1"/>
                </a:solidFill>
              </a:rPr>
              <a:t>supplemantary</a:t>
            </a:r>
            <a:r>
              <a:rPr lang="fr-FR" sz="1050" i="1" dirty="0" smtClean="0">
                <a:solidFill>
                  <a:schemeClr val="dk1"/>
                </a:solidFill>
              </a:rPr>
              <a:t> </a:t>
            </a:r>
            <a:r>
              <a:rPr lang="fr-FR" sz="1050" i="1" dirty="0" err="1" smtClean="0">
                <a:solidFill>
                  <a:schemeClr val="dk1"/>
                </a:solidFill>
              </a:rPr>
              <a:t>heatlh</a:t>
            </a:r>
            <a:r>
              <a:rPr lang="fr-FR" sz="1050" i="1" dirty="0" smtClean="0">
                <a:solidFill>
                  <a:schemeClr val="dk1"/>
                </a:solidFill>
              </a:rPr>
              <a:t> </a:t>
            </a:r>
            <a:r>
              <a:rPr lang="fr-FR" sz="1050" i="1" dirty="0" err="1" smtClean="0">
                <a:solidFill>
                  <a:schemeClr val="dk1"/>
                </a:solidFill>
              </a:rPr>
              <a:t>insurance</a:t>
            </a:r>
            <a:r>
              <a:rPr lang="fr-FR" sz="1050" i="1" dirty="0" smtClean="0">
                <a:solidFill>
                  <a:schemeClr val="dk1"/>
                </a:solidFill>
              </a:rPr>
              <a:t>. Check out </a:t>
            </a:r>
            <a:r>
              <a:rPr lang="fr-FR" sz="1050" i="1" dirty="0" err="1" smtClean="0">
                <a:solidFill>
                  <a:schemeClr val="dk1"/>
                </a:solidFill>
              </a:rPr>
              <a:t>with</a:t>
            </a:r>
            <a:r>
              <a:rPr lang="fr-FR" sz="1050" i="1" dirty="0" smtClean="0">
                <a:solidFill>
                  <a:schemeClr val="dk1"/>
                </a:solidFill>
              </a:rPr>
              <a:t> </a:t>
            </a:r>
            <a:r>
              <a:rPr lang="fr-FR" sz="1050" i="1" dirty="0" err="1" smtClean="0">
                <a:solidFill>
                  <a:schemeClr val="dk1"/>
                </a:solidFill>
              </a:rPr>
              <a:t>yout</a:t>
            </a:r>
            <a:r>
              <a:rPr lang="fr-FR" sz="1050" i="1" dirty="0" smtClean="0">
                <a:solidFill>
                  <a:schemeClr val="dk1"/>
                </a:solidFill>
              </a:rPr>
              <a:t> </a:t>
            </a:r>
            <a:r>
              <a:rPr lang="fr-FR" sz="1050" i="1" dirty="0" err="1" smtClean="0">
                <a:solidFill>
                  <a:schemeClr val="dk1"/>
                </a:solidFill>
              </a:rPr>
              <a:t>insurance</a:t>
            </a:r>
            <a:r>
              <a:rPr lang="fr-FR" sz="1050" i="1" dirty="0" smtClean="0">
                <a:solidFill>
                  <a:schemeClr val="dk1"/>
                </a:solidFill>
              </a:rPr>
              <a:t> </a:t>
            </a:r>
            <a:r>
              <a:rPr lang="fr-FR" sz="1050" i="1" dirty="0" err="1" smtClean="0">
                <a:solidFill>
                  <a:schemeClr val="dk1"/>
                </a:solidFill>
              </a:rPr>
              <a:t>what</a:t>
            </a:r>
            <a:r>
              <a:rPr lang="fr-FR" sz="1050" i="1" dirty="0" smtClean="0">
                <a:solidFill>
                  <a:schemeClr val="dk1"/>
                </a:solidFill>
              </a:rPr>
              <a:t> care </a:t>
            </a:r>
            <a:r>
              <a:rPr lang="fr-FR" sz="1050" i="1" dirty="0" err="1" smtClean="0">
                <a:solidFill>
                  <a:schemeClr val="dk1"/>
                </a:solidFill>
              </a:rPr>
              <a:t>is</a:t>
            </a:r>
            <a:r>
              <a:rPr lang="fr-FR" sz="1050" i="1" dirty="0" smtClean="0">
                <a:solidFill>
                  <a:schemeClr val="dk1"/>
                </a:solidFill>
              </a:rPr>
              <a:t> </a:t>
            </a:r>
            <a:r>
              <a:rPr lang="fr-FR" sz="1050" i="1" dirty="0" err="1" smtClean="0">
                <a:solidFill>
                  <a:schemeClr val="dk1"/>
                </a:solidFill>
              </a:rPr>
              <a:t>covered</a:t>
            </a:r>
            <a:r>
              <a:rPr lang="fr-FR" sz="1050" i="1" dirty="0" smtClean="0">
                <a:solidFill>
                  <a:schemeClr val="dk1"/>
                </a:solidFill>
              </a:rPr>
              <a:t>.</a:t>
            </a:r>
            <a:endParaRPr sz="1050" dirty="0">
              <a:solidFill>
                <a:srgbClr val="007FAD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200" dirty="0">
              <a:solidFill>
                <a:srgbClr val="007FAD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007FAD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007FAD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007FAD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</a:pPr>
            <a:endParaRPr sz="1500" dirty="0">
              <a:solidFill>
                <a:srgbClr val="007FAD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</a:pPr>
            <a:endParaRPr sz="1500" dirty="0">
              <a:solidFill>
                <a:srgbClr val="007FAD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</a:pPr>
            <a:endParaRPr sz="1500" dirty="0">
              <a:solidFill>
                <a:srgbClr val="007FAD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</a:pPr>
            <a:endParaRPr sz="1500" dirty="0">
              <a:solidFill>
                <a:srgbClr val="007FAD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600" dirty="0">
              <a:solidFill>
                <a:srgbClr val="0C419A"/>
              </a:solidFill>
            </a:endParaRPr>
          </a:p>
        </p:txBody>
      </p:sp>
      <p:sp>
        <p:nvSpPr>
          <p:cNvPr id="614" name="Google Shape;614;p19"/>
          <p:cNvSpPr txBox="1"/>
          <p:nvPr/>
        </p:nvSpPr>
        <p:spPr>
          <a:xfrm>
            <a:off x="8482818" y="1068372"/>
            <a:ext cx="35169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Intervenante : </a:t>
            </a: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Florence GAU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9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-FR"/>
              <a:t>LES BONS REFLEXES EN SANTÉ</a:t>
            </a:r>
            <a:br>
              <a:rPr lang="fr-FR"/>
            </a:br>
            <a:r>
              <a:rPr lang="fr-FR" sz="1600" i="1"/>
              <a:t>GETTING THE MOST OUT OF YOUR HEALTH CARE COVERAGE</a:t>
            </a:r>
            <a:endParaRPr sz="1600" i="1"/>
          </a:p>
        </p:txBody>
      </p:sp>
      <p:pic>
        <p:nvPicPr>
          <p:cNvPr id="616" name="Google Shape;616;p19" descr="Une image contenant text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0483" y="2933276"/>
            <a:ext cx="2811517" cy="1700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"/>
          <p:cNvSpPr txBox="1">
            <a:spLocks noGrp="1"/>
          </p:cNvSpPr>
          <p:nvPr>
            <p:ph type="body" idx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362" name="Google Shape;362;p2"/>
          <p:cNvSpPr txBox="1">
            <a:spLocks noGrp="1"/>
          </p:cNvSpPr>
          <p:nvPr>
            <p:ph type="body" idx="2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FR"/>
              <a:t>01</a:t>
            </a:r>
            <a:endParaRPr/>
          </a:p>
        </p:txBody>
      </p:sp>
      <p:sp>
        <p:nvSpPr>
          <p:cNvPr id="363" name="Google Shape;363;p2"/>
          <p:cNvSpPr txBox="1">
            <a:spLocks noGrp="1"/>
          </p:cNvSpPr>
          <p:nvPr>
            <p:ph type="body" idx="3"/>
          </p:nvPr>
        </p:nvSpPr>
        <p:spPr>
          <a:xfrm>
            <a:off x="1538558" y="3000049"/>
            <a:ext cx="10063042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fr-FR" dirty="0"/>
              <a:t>A QUOI SERT L’ASSURANCE MALADIE ?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fr-FR" sz="2400" i="1" dirty="0"/>
              <a:t>WHAT DOES THE FRENCH HEALTH INSURANCE SYSTEM DO?</a:t>
            </a:r>
            <a:endParaRPr sz="2400" i="1" dirty="0"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3800"/>
              <a:buNone/>
            </a:pPr>
            <a:endParaRPr dirty="0"/>
          </a:p>
        </p:txBody>
      </p:sp>
      <p:sp>
        <p:nvSpPr>
          <p:cNvPr id="364" name="Google Shape;364;p2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365" name="Google Shape;365;p2"/>
          <p:cNvSpPr txBox="1">
            <a:spLocks noGrp="1"/>
          </p:cNvSpPr>
          <p:nvPr>
            <p:ph type="body" idx="4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4929"/>
          </a:blip>
          <a:stretch>
            <a:fillRect/>
          </a:stretch>
        </a:blip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0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  <p:sp>
        <p:nvSpPr>
          <p:cNvPr id="623" name="Google Shape;623;p20"/>
          <p:cNvSpPr txBox="1">
            <a:spLocks noGrp="1"/>
          </p:cNvSpPr>
          <p:nvPr>
            <p:ph type="body" idx="2"/>
          </p:nvPr>
        </p:nvSpPr>
        <p:spPr>
          <a:xfrm>
            <a:off x="498661" y="1623848"/>
            <a:ext cx="11182836" cy="450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fr-FR" sz="1700" b="1">
                <a:solidFill>
                  <a:srgbClr val="007FAD"/>
                </a:solidFill>
              </a:rPr>
              <a:t>Pour faciliter vos démarches de santé et être bien remboursé de vos soins, adoptez les bons réflexes dès votre arrivée ! </a:t>
            </a:r>
            <a:r>
              <a:rPr lang="fr-FR" sz="1600" b="1" i="1">
                <a:solidFill>
                  <a:schemeClr val="dk1"/>
                </a:solidFill>
              </a:rPr>
              <a:t>For less paperwork and better reimbursement for care, start getting the most out of your coverage as soon as you get to France!</a:t>
            </a:r>
            <a:endParaRPr sz="1700" b="1">
              <a:solidFill>
                <a:srgbClr val="007FAD"/>
              </a:solidFill>
            </a:endParaRPr>
          </a:p>
          <a:p>
            <a:pPr marL="0" lvl="0" indent="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fr-FR" sz="1800">
                <a:solidFill>
                  <a:srgbClr val="007FAD"/>
                </a:solidFill>
              </a:rPr>
              <a:t>Créez un </a:t>
            </a:r>
            <a:r>
              <a:rPr lang="fr-FR" sz="1800" b="1">
                <a:solidFill>
                  <a:srgbClr val="007FAD"/>
                </a:solidFill>
              </a:rPr>
              <a:t>compte ameli </a:t>
            </a:r>
            <a:r>
              <a:rPr lang="fr-FR" sz="1800">
                <a:solidFill>
                  <a:srgbClr val="007FAD"/>
                </a:solidFill>
              </a:rPr>
              <a:t>sur le site </a:t>
            </a:r>
            <a:r>
              <a:rPr lang="fr-FR" sz="1800" b="1">
                <a:solidFill>
                  <a:srgbClr val="007FAD"/>
                </a:solidFill>
              </a:rPr>
              <a:t>ameli.fr</a:t>
            </a:r>
            <a:r>
              <a:rPr lang="fr-FR" sz="1800">
                <a:solidFill>
                  <a:srgbClr val="007FAD"/>
                </a:solidFill>
              </a:rPr>
              <a:t> ou sur l’</a:t>
            </a:r>
            <a:r>
              <a:rPr lang="fr-FR" sz="1800" b="1">
                <a:solidFill>
                  <a:srgbClr val="007FAD"/>
                </a:solidFill>
              </a:rPr>
              <a:t>appli ameli </a:t>
            </a:r>
            <a:r>
              <a:rPr lang="fr-FR" sz="1800">
                <a:solidFill>
                  <a:srgbClr val="007FAD"/>
                </a:solidFill>
              </a:rPr>
              <a:t>puis vérifiez que toutes vos informations sont à jour </a:t>
            </a:r>
            <a:endParaRPr/>
          </a:p>
          <a:p>
            <a:pPr marL="0" lvl="0" indent="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fr-FR" sz="1600" i="1">
                <a:solidFill>
                  <a:schemeClr val="dk1"/>
                </a:solidFill>
              </a:rPr>
              <a:t>Create an </a:t>
            </a:r>
            <a:r>
              <a:rPr lang="fr-FR" sz="1600" b="1" i="1">
                <a:solidFill>
                  <a:schemeClr val="dk1"/>
                </a:solidFill>
              </a:rPr>
              <a:t>ameli account </a:t>
            </a:r>
            <a:r>
              <a:rPr lang="fr-FR" sz="1600" i="1">
                <a:solidFill>
                  <a:schemeClr val="dk1"/>
                </a:solidFill>
              </a:rPr>
              <a:t>online on </a:t>
            </a:r>
            <a:r>
              <a:rPr lang="fr-FR" sz="1600" b="1" i="1">
                <a:solidFill>
                  <a:schemeClr val="dk1"/>
                </a:solidFill>
              </a:rPr>
              <a:t>ameli.fr or on the ameli app </a:t>
            </a:r>
            <a:r>
              <a:rPr lang="fr-FR" sz="1600" i="1">
                <a:solidFill>
                  <a:schemeClr val="dk1"/>
                </a:solidFill>
              </a:rPr>
              <a:t>and check that all your information is current:</a:t>
            </a:r>
            <a:endParaRPr sz="1600" i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7FAD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600" b="1">
              <a:solidFill>
                <a:srgbClr val="007FAD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600" b="1">
              <a:solidFill>
                <a:srgbClr val="007FAD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600" b="1">
              <a:solidFill>
                <a:srgbClr val="007FAD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600" b="1">
              <a:solidFill>
                <a:srgbClr val="007FAD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600" b="1">
              <a:solidFill>
                <a:srgbClr val="007FAD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600" b="1">
              <a:solidFill>
                <a:srgbClr val="007FAD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600">
              <a:solidFill>
                <a:srgbClr val="0C419A"/>
              </a:solidFill>
            </a:endParaRPr>
          </a:p>
        </p:txBody>
      </p:sp>
      <p:sp>
        <p:nvSpPr>
          <p:cNvPr id="624" name="Google Shape;624;p20"/>
          <p:cNvSpPr txBox="1"/>
          <p:nvPr/>
        </p:nvSpPr>
        <p:spPr>
          <a:xfrm>
            <a:off x="8482818" y="1068372"/>
            <a:ext cx="35169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Intervenante : </a:t>
            </a: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Florence GAU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0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-FR" dirty="0"/>
              <a:t>LES BONS REFLEXES EN SANTÉ</a:t>
            </a:r>
            <a:br>
              <a:rPr lang="fr-FR" dirty="0"/>
            </a:br>
            <a:r>
              <a:rPr lang="fr-FR" sz="1600" i="1" dirty="0"/>
              <a:t>GETTING THE MOST OUT OF YOUR HEALTH CARE COVERAGE</a:t>
            </a:r>
            <a:endParaRPr sz="1600" i="1" dirty="0"/>
          </a:p>
        </p:txBody>
      </p:sp>
      <p:pic>
        <p:nvPicPr>
          <p:cNvPr id="626" name="Google Shape;62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744686"/>
            <a:ext cx="6209842" cy="3480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0"/>
          <p:cNvPicPr preferRelativeResize="0"/>
          <p:nvPr/>
        </p:nvPicPr>
        <p:blipFill rotWithShape="1">
          <a:blip r:embed="rId5">
            <a:alphaModFix/>
          </a:blip>
          <a:srcRect r="14" b="-157"/>
          <a:stretch/>
        </p:blipFill>
        <p:spPr>
          <a:xfrm>
            <a:off x="4769766" y="4113587"/>
            <a:ext cx="3483429" cy="3004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0" descr="Une image contenant texte, équipement électronique, ipod, afficher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7683" y="3577909"/>
            <a:ext cx="1884317" cy="38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89706" y="4751156"/>
            <a:ext cx="2106844" cy="2106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4929"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1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  <p:sp>
        <p:nvSpPr>
          <p:cNvPr id="635" name="Google Shape;635;p21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-FR"/>
              <a:t>LES AUTRES AVANTAGES DU COMPTE AMELI</a:t>
            </a:r>
            <a:br>
              <a:rPr lang="fr-FR"/>
            </a:br>
            <a:r>
              <a:rPr lang="fr-FR" sz="1600" i="1"/>
              <a:t>YOU CAN ALSO USE YOUR AMELI ACCOUNT TO:</a:t>
            </a:r>
            <a:r>
              <a:rPr lang="fr-FR"/>
              <a:t>	</a:t>
            </a:r>
            <a:endParaRPr/>
          </a:p>
        </p:txBody>
      </p:sp>
      <p:sp>
        <p:nvSpPr>
          <p:cNvPr id="636" name="Google Shape;636;p21"/>
          <p:cNvSpPr txBox="1">
            <a:spLocks noGrp="1"/>
          </p:cNvSpPr>
          <p:nvPr>
            <p:ph type="body" idx="4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sz="2000" dirty="0"/>
              <a:t>Suivi de vos </a:t>
            </a:r>
            <a:r>
              <a:rPr lang="fr-FR" sz="2000" dirty="0" smtClean="0"/>
              <a:t>remboursements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</a:pPr>
            <a:r>
              <a:rPr lang="fr-FR" sz="1600" dirty="0" err="1">
                <a:solidFill>
                  <a:schemeClr val="dk1"/>
                </a:solidFill>
              </a:rPr>
              <a:t>Track</a:t>
            </a:r>
            <a:r>
              <a:rPr lang="fr-FR" sz="1600" dirty="0">
                <a:solidFill>
                  <a:schemeClr val="dk1"/>
                </a:solidFill>
              </a:rPr>
              <a:t> </a:t>
            </a:r>
            <a:r>
              <a:rPr lang="fr-FR" sz="1600" dirty="0" err="1">
                <a:solidFill>
                  <a:schemeClr val="dk1"/>
                </a:solidFill>
              </a:rPr>
              <a:t>your</a:t>
            </a:r>
            <a:r>
              <a:rPr lang="fr-FR" sz="1600" dirty="0">
                <a:solidFill>
                  <a:schemeClr val="dk1"/>
                </a:solidFill>
              </a:rPr>
              <a:t> </a:t>
            </a:r>
            <a:r>
              <a:rPr lang="fr-FR" sz="1600" dirty="0" err="1">
                <a:solidFill>
                  <a:schemeClr val="dk1"/>
                </a:solidFill>
              </a:rPr>
              <a:t>reimbursements</a:t>
            </a:r>
            <a:r>
              <a:rPr lang="fr-FR" sz="1600" dirty="0">
                <a:solidFill>
                  <a:schemeClr val="dk1"/>
                </a:solidFill>
              </a:rPr>
              <a:t> </a:t>
            </a:r>
            <a:endParaRPr dirty="0"/>
          </a:p>
        </p:txBody>
      </p:sp>
      <p:sp>
        <p:nvSpPr>
          <p:cNvPr id="637" name="Google Shape;637;p21"/>
          <p:cNvSpPr txBox="1">
            <a:spLocks noGrp="1"/>
          </p:cNvSpPr>
          <p:nvPr>
            <p:ph type="body" idx="5"/>
          </p:nvPr>
        </p:nvSpPr>
        <p:spPr>
          <a:xfrm>
            <a:off x="8334790" y="4911368"/>
            <a:ext cx="3527240" cy="9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sz="2000"/>
              <a:t>Messagerie disponible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</a:pPr>
            <a:r>
              <a:rPr lang="fr-FR" sz="1600" i="1">
                <a:solidFill>
                  <a:schemeClr val="dk1"/>
                </a:solidFill>
              </a:rPr>
              <a:t>Send and receive messages</a:t>
            </a:r>
            <a:endParaRPr sz="16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638" name="Google Shape;638;p21"/>
          <p:cNvSpPr txBox="1">
            <a:spLocks noGrp="1"/>
          </p:cNvSpPr>
          <p:nvPr>
            <p:ph type="body" idx="6"/>
          </p:nvPr>
        </p:nvSpPr>
        <p:spPr>
          <a:xfrm>
            <a:off x="4301255" y="4888432"/>
            <a:ext cx="3758180" cy="114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FR" sz="2400"/>
              <a:t>Obtention rapide d’attestation de droits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ct val="100000"/>
              <a:buNone/>
            </a:pPr>
            <a:r>
              <a:rPr lang="fr-FR" sz="1900" i="1">
                <a:solidFill>
                  <a:schemeClr val="dk1"/>
                </a:solidFill>
              </a:rPr>
              <a:t>Download a certificate of entitlement at any time</a:t>
            </a:r>
            <a:endParaRPr sz="19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ct val="100000"/>
              <a:buNone/>
            </a:pPr>
            <a:endParaRPr sz="2000"/>
          </a:p>
        </p:txBody>
      </p:sp>
      <p:pic>
        <p:nvPicPr>
          <p:cNvPr id="639" name="Google Shape;639;p21" descr="Une image contenant texte, moniteur, intérieur, ordinateur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256" y="2362352"/>
            <a:ext cx="3886122" cy="231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1" descr="Une image contenant texte, moniteur, équipement électronique, intérieur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8060" y="1488897"/>
            <a:ext cx="3971474" cy="397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21" descr="Une image contenant texte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01255" y="2182663"/>
            <a:ext cx="3758180" cy="2505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4929"/>
          </a:blip>
          <a:stretch>
            <a:fillRect/>
          </a:stretch>
        </a:blip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4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22</a:t>
            </a:fld>
            <a:endParaRPr/>
          </a:p>
        </p:txBody>
      </p:sp>
      <p:sp>
        <p:nvSpPr>
          <p:cNvPr id="562" name="Google Shape;562;p14"/>
          <p:cNvSpPr txBox="1">
            <a:spLocks noGrp="1"/>
          </p:cNvSpPr>
          <p:nvPr>
            <p:ph type="title"/>
          </p:nvPr>
        </p:nvSpPr>
        <p:spPr>
          <a:xfrm>
            <a:off x="498660" y="262764"/>
            <a:ext cx="11196000" cy="111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-FR"/>
              <a:t>LES CONTACTS AVEC L’ASSURANCE MALADIE</a:t>
            </a:r>
            <a:endParaRPr/>
          </a:p>
        </p:txBody>
      </p:sp>
      <p:pic>
        <p:nvPicPr>
          <p:cNvPr id="563" name="Google Shape;563;p14" descr="C:\Users\NAPIERALSKI-31106\Desktop\lieu accuei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51840" y="2632236"/>
            <a:ext cx="3167113" cy="2103164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14"/>
          <p:cNvSpPr txBox="1">
            <a:spLocks noGrp="1"/>
          </p:cNvSpPr>
          <p:nvPr>
            <p:ph type="body" idx="1"/>
          </p:nvPr>
        </p:nvSpPr>
        <p:spPr>
          <a:xfrm>
            <a:off x="483040" y="1606878"/>
            <a:ext cx="11195854" cy="509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8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 sz="1700" b="1" dirty="0">
                <a:solidFill>
                  <a:srgbClr val="0C419A"/>
                </a:solidFill>
              </a:rPr>
              <a:t>3646 Plateforme de Service téléphonique (gratuite + prix appel) :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fr-FR" sz="1600" dirty="0">
                <a:solidFill>
                  <a:schemeClr val="dk1"/>
                </a:solidFill>
              </a:rPr>
              <a:t>       Possibilité d’accéder à une plateforme en langue étrangère (anglais)</a:t>
            </a:r>
            <a:endParaRPr sz="1700" b="1" dirty="0">
              <a:solidFill>
                <a:schemeClr val="dk1"/>
              </a:solidFill>
            </a:endParaRPr>
          </a:p>
          <a:p>
            <a:pPr marL="174625" lvl="2" indent="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r>
              <a:rPr lang="fr-FR" dirty="0"/>
              <a:t>    Prise de rendez-vous en accueil ou </a:t>
            </a:r>
            <a:r>
              <a:rPr lang="fr-FR" dirty="0" smtClean="0"/>
              <a:t>téléphonique</a:t>
            </a:r>
            <a:endParaRPr dirty="0" smtClean="0">
              <a:solidFill>
                <a:srgbClr val="FF0000"/>
              </a:solidFill>
            </a:endParaRPr>
          </a:p>
          <a:p>
            <a:pPr marL="174625" lvl="2" indent="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endParaRPr sz="1800" dirty="0" smtClean="0"/>
          </a:p>
          <a:p>
            <a:pPr marL="174625" lvl="1" indent="-174663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19999"/>
              <a:buChar char="•"/>
            </a:pPr>
            <a:r>
              <a:rPr lang="fr-FR" sz="1700" dirty="0" smtClean="0"/>
              <a:t>  Accueil sur rendez-vous dans </a:t>
            </a:r>
            <a:r>
              <a:rPr lang="fr-FR" sz="1700" dirty="0"/>
              <a:t>les CPAM du lieu de résidence de </a:t>
            </a:r>
            <a:r>
              <a:rPr lang="fr-FR" sz="1700" dirty="0" smtClean="0"/>
              <a:t>l’étudiant</a:t>
            </a:r>
          </a:p>
          <a:p>
            <a:pPr marL="0" lvl="1" indent="0">
              <a:buSzPct val="119999"/>
              <a:buNone/>
            </a:pPr>
            <a:endParaRPr sz="1700" dirty="0" smtClean="0"/>
          </a:p>
          <a:p>
            <a:pPr marL="276225" lvl="1" indent="-276263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19999"/>
              <a:buChar char="•"/>
            </a:pPr>
            <a:r>
              <a:rPr lang="fr-FR" sz="1700" dirty="0" smtClean="0"/>
              <a:t>ameli.fr </a:t>
            </a:r>
            <a:r>
              <a:rPr lang="fr-FR" sz="1700" dirty="0"/>
              <a:t>pour s’informer : </a:t>
            </a:r>
            <a:r>
              <a:rPr lang="fr-FR" sz="1700" b="0" dirty="0"/>
              <a:t>actualité, droits et démarches, remboursement, </a:t>
            </a:r>
            <a:r>
              <a:rPr lang="fr-FR" sz="1700" b="0" dirty="0" smtClean="0"/>
              <a:t>santé</a:t>
            </a:r>
          </a:p>
          <a:p>
            <a:pPr marL="0" lvl="1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19999"/>
              <a:buNone/>
            </a:pPr>
            <a:r>
              <a:rPr lang="fr-FR" sz="1700" b="0" dirty="0" smtClean="0"/>
              <a:t> </a:t>
            </a:r>
            <a:endParaRPr sz="1700" b="1" dirty="0" smtClean="0"/>
          </a:p>
          <a:p>
            <a:pPr marL="276225" lvl="1" indent="-276263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19999"/>
              <a:buChar char="•"/>
            </a:pPr>
            <a:r>
              <a:rPr lang="fr-FR" sz="1700" dirty="0" smtClean="0"/>
              <a:t>compte </a:t>
            </a:r>
            <a:r>
              <a:rPr lang="fr-FR" sz="1700" dirty="0" err="1"/>
              <a:t>ameli</a:t>
            </a:r>
            <a:r>
              <a:rPr lang="fr-FR" sz="1700" dirty="0"/>
              <a:t> pour accéder à tous les services de son espace personnel : </a:t>
            </a:r>
            <a:endParaRPr dirty="0"/>
          </a:p>
          <a:p>
            <a:pPr marL="0" lvl="1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19999"/>
              <a:buNone/>
            </a:pPr>
            <a:r>
              <a:rPr lang="fr-FR" sz="1700" b="0" dirty="0" smtClean="0"/>
              <a:t>consulter </a:t>
            </a:r>
            <a:r>
              <a:rPr lang="fr-FR" sz="1700" b="0" dirty="0"/>
              <a:t>ses remboursements, télécharger ses attestations, obtenir sa carte </a:t>
            </a:r>
            <a:endParaRPr dirty="0"/>
          </a:p>
          <a:p>
            <a:pPr marL="0" lvl="1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19999"/>
              <a:buNone/>
            </a:pPr>
            <a:r>
              <a:rPr lang="fr-FR" sz="1700" b="0" dirty="0"/>
              <a:t>Européenne (CEAM), contacter un conseiller par e-mail</a:t>
            </a:r>
            <a:r>
              <a:rPr lang="fr-FR" sz="1700" b="0" dirty="0" smtClean="0"/>
              <a:t>…</a:t>
            </a:r>
          </a:p>
          <a:p>
            <a:pPr marL="0" lvl="1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19999"/>
              <a:buNone/>
            </a:pPr>
            <a:endParaRPr lang="fr-FR" sz="1700" b="0" dirty="0" smtClean="0"/>
          </a:p>
          <a:p>
            <a:pPr marL="0" lvl="1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19999"/>
              <a:buNone/>
            </a:pPr>
            <a:endParaRPr lang="fr-FR" sz="1700" b="0" dirty="0" smtClean="0"/>
          </a:p>
          <a:p>
            <a:pPr marL="0" lvl="1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19999"/>
              <a:buNone/>
            </a:pPr>
            <a:endParaRPr dirty="0"/>
          </a:p>
          <a:p>
            <a:pPr marL="174625" lvl="2" indent="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endParaRPr sz="1700" dirty="0"/>
          </a:p>
        </p:txBody>
      </p:sp>
      <p:pic>
        <p:nvPicPr>
          <p:cNvPr id="565" name="Google Shape;56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2656" y="1680554"/>
            <a:ext cx="784965" cy="78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85809">
            <a:off x="7601059" y="1614198"/>
            <a:ext cx="417015" cy="417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4929"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5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23</a:t>
            </a:fld>
            <a:endParaRPr/>
          </a:p>
        </p:txBody>
      </p:sp>
      <p:sp>
        <p:nvSpPr>
          <p:cNvPr id="573" name="Google Shape;573;p15"/>
          <p:cNvSpPr txBox="1">
            <a:spLocks noGrp="1"/>
          </p:cNvSpPr>
          <p:nvPr>
            <p:ph type="title"/>
          </p:nvPr>
        </p:nvSpPr>
        <p:spPr>
          <a:xfrm>
            <a:off x="498660" y="262764"/>
            <a:ext cx="11196000" cy="111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-FR"/>
              <a:t>CONTACTING THE FRENCH HEALTH INSURANCE SYSTEM </a:t>
            </a:r>
            <a:br>
              <a:rPr lang="fr-FR"/>
            </a:br>
            <a:r>
              <a:rPr lang="fr-FR"/>
              <a:t>“L’ASSURANCE MALADIE”</a:t>
            </a:r>
            <a:endParaRPr/>
          </a:p>
        </p:txBody>
      </p:sp>
      <p:pic>
        <p:nvPicPr>
          <p:cNvPr id="574" name="Google Shape;574;p15" descr="C:\Users\NAPIERALSKI-31106\Desktop\lieu accuei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12471" y="2144662"/>
            <a:ext cx="2831659" cy="2103164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15"/>
          <p:cNvSpPr txBox="1">
            <a:spLocks noGrp="1"/>
          </p:cNvSpPr>
          <p:nvPr>
            <p:ph type="body" idx="1"/>
          </p:nvPr>
        </p:nvSpPr>
        <p:spPr>
          <a:xfrm>
            <a:off x="341146" y="1495233"/>
            <a:ext cx="9275820" cy="42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81">
              <a:spcBef>
                <a:spcPts val="0"/>
              </a:spcBef>
              <a:buSzPct val="100000"/>
              <a:buFont typeface="Arial"/>
              <a:buChar char="•"/>
            </a:pPr>
            <a:r>
              <a:rPr lang="fr-FR" sz="1700" b="1" dirty="0">
                <a:solidFill>
                  <a:schemeClr val="dk1"/>
                </a:solidFill>
              </a:rPr>
              <a:t>Call </a:t>
            </a:r>
            <a:r>
              <a:rPr lang="fr-FR" sz="1700" b="1" dirty="0">
                <a:solidFill>
                  <a:schemeClr val="tx1"/>
                </a:solidFill>
              </a:rPr>
              <a:t>09 74 75 36 46 </a:t>
            </a:r>
            <a:r>
              <a:rPr lang="fr-FR" sz="1700" b="1" dirty="0" smtClean="0">
                <a:solidFill>
                  <a:schemeClr val="dk1"/>
                </a:solidFill>
              </a:rPr>
              <a:t>for </a:t>
            </a:r>
            <a:r>
              <a:rPr lang="fr-FR" sz="1700" b="1" dirty="0" err="1">
                <a:solidFill>
                  <a:schemeClr val="dk1"/>
                </a:solidFill>
              </a:rPr>
              <a:t>our</a:t>
            </a:r>
            <a:r>
              <a:rPr lang="fr-FR" sz="1700" b="1" dirty="0">
                <a:solidFill>
                  <a:schemeClr val="dk1"/>
                </a:solidFill>
              </a:rPr>
              <a:t> Service line (no surcharge</a:t>
            </a:r>
            <a:r>
              <a:rPr lang="fr-FR" sz="1700" b="1" dirty="0" smtClean="0">
                <a:solidFill>
                  <a:schemeClr val="dk1"/>
                </a:solidFill>
              </a:rPr>
              <a:t>):</a:t>
            </a:r>
          </a:p>
          <a:p>
            <a:pPr marL="358775" lvl="2" indent="-184150">
              <a:buClr>
                <a:srgbClr val="007FAD"/>
              </a:buClr>
              <a:buSzPct val="100000"/>
            </a:pPr>
            <a:r>
              <a:rPr lang="fr-FR" dirty="0" err="1" smtClean="0">
                <a:solidFill>
                  <a:schemeClr val="dk1"/>
                </a:solidFill>
              </a:rPr>
              <a:t>We</a:t>
            </a:r>
            <a:r>
              <a:rPr lang="fr-FR" dirty="0" smtClean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can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take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foreign-language</a:t>
            </a:r>
            <a:r>
              <a:rPr lang="fr-FR" dirty="0">
                <a:solidFill>
                  <a:schemeClr val="dk1"/>
                </a:solidFill>
              </a:rPr>
              <a:t> calls (</a:t>
            </a:r>
            <a:r>
              <a:rPr lang="fr-FR" dirty="0" smtClean="0">
                <a:solidFill>
                  <a:schemeClr val="dk1"/>
                </a:solidFill>
              </a:rPr>
              <a:t>English)</a:t>
            </a:r>
            <a:endParaRPr lang="fr-FR" dirty="0"/>
          </a:p>
          <a:p>
            <a:pPr marL="358775" lvl="2" indent="-184150">
              <a:buClr>
                <a:srgbClr val="007FAD"/>
              </a:buClr>
              <a:buSzPct val="100000"/>
            </a:pPr>
            <a:r>
              <a:rPr lang="fr-FR" dirty="0" smtClean="0">
                <a:solidFill>
                  <a:schemeClr val="dk1"/>
                </a:solidFill>
              </a:rPr>
              <a:t>You </a:t>
            </a:r>
            <a:r>
              <a:rPr lang="fr-FR" dirty="0" err="1">
                <a:solidFill>
                  <a:schemeClr val="dk1"/>
                </a:solidFill>
              </a:rPr>
              <a:t>can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make</a:t>
            </a:r>
            <a:r>
              <a:rPr lang="fr-FR" dirty="0">
                <a:solidFill>
                  <a:schemeClr val="dk1"/>
                </a:solidFill>
              </a:rPr>
              <a:t> an in-</a:t>
            </a:r>
            <a:r>
              <a:rPr lang="fr-FR" dirty="0" err="1">
                <a:solidFill>
                  <a:schemeClr val="dk1"/>
                </a:solidFill>
              </a:rPr>
              <a:t>person</a:t>
            </a:r>
            <a:r>
              <a:rPr lang="fr-FR" dirty="0">
                <a:solidFill>
                  <a:schemeClr val="dk1"/>
                </a:solidFill>
              </a:rPr>
              <a:t> or phone </a:t>
            </a:r>
            <a:r>
              <a:rPr lang="fr-FR" dirty="0" err="1">
                <a:solidFill>
                  <a:schemeClr val="dk1"/>
                </a:solidFill>
              </a:rPr>
              <a:t>appointment</a:t>
            </a:r>
            <a:r>
              <a:rPr lang="fr-FR" dirty="0">
                <a:solidFill>
                  <a:schemeClr val="dk1"/>
                </a:solidFill>
              </a:rPr>
              <a:t> for </a:t>
            </a:r>
            <a:r>
              <a:rPr lang="fr-FR" dirty="0" err="1">
                <a:solidFill>
                  <a:schemeClr val="dk1"/>
                </a:solidFill>
              </a:rPr>
              <a:t>student</a:t>
            </a:r>
            <a:r>
              <a:rPr lang="fr-FR" dirty="0">
                <a:solidFill>
                  <a:schemeClr val="dk1"/>
                </a:solidFill>
              </a:rPr>
              <a:t> support services</a:t>
            </a:r>
            <a:endParaRPr dirty="0">
              <a:solidFill>
                <a:schemeClr val="dk1"/>
              </a:solidFill>
            </a:endParaRPr>
          </a:p>
          <a:p>
            <a:pPr marL="174625" lvl="2" indent="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endParaRPr sz="1700" dirty="0"/>
          </a:p>
          <a:p>
            <a:pPr marL="342900" lvl="0" indent="-34293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 sz="1700" b="1" dirty="0">
                <a:solidFill>
                  <a:schemeClr val="dk1"/>
                </a:solidFill>
              </a:rPr>
              <a:t>In-</a:t>
            </a:r>
            <a:r>
              <a:rPr lang="fr-FR" sz="1700" b="1" dirty="0" err="1">
                <a:solidFill>
                  <a:schemeClr val="dk1"/>
                </a:solidFill>
              </a:rPr>
              <a:t>person</a:t>
            </a:r>
            <a:r>
              <a:rPr lang="fr-FR" sz="1700" b="1" dirty="0">
                <a:solidFill>
                  <a:schemeClr val="dk1"/>
                </a:solidFill>
              </a:rPr>
              <a:t> services at </a:t>
            </a:r>
            <a:r>
              <a:rPr lang="fr-FR" sz="1700" b="1" dirty="0" err="1">
                <a:solidFill>
                  <a:schemeClr val="dk1"/>
                </a:solidFill>
              </a:rPr>
              <a:t>your</a:t>
            </a:r>
            <a:r>
              <a:rPr lang="fr-FR" sz="1700" b="1" dirty="0">
                <a:solidFill>
                  <a:schemeClr val="dk1"/>
                </a:solidFill>
              </a:rPr>
              <a:t> local </a:t>
            </a:r>
            <a:r>
              <a:rPr lang="fr-FR" sz="1700" b="1" dirty="0" err="1">
                <a:solidFill>
                  <a:schemeClr val="dk1"/>
                </a:solidFill>
              </a:rPr>
              <a:t>health</a:t>
            </a:r>
            <a:r>
              <a:rPr lang="fr-FR" sz="1700" b="1" dirty="0">
                <a:solidFill>
                  <a:schemeClr val="dk1"/>
                </a:solidFill>
              </a:rPr>
              <a:t> </a:t>
            </a:r>
            <a:r>
              <a:rPr lang="fr-FR" sz="1700" b="1" dirty="0" err="1">
                <a:solidFill>
                  <a:schemeClr val="dk1"/>
                </a:solidFill>
              </a:rPr>
              <a:t>insurance</a:t>
            </a:r>
            <a:r>
              <a:rPr lang="fr-FR" sz="1700" b="1" dirty="0">
                <a:solidFill>
                  <a:schemeClr val="dk1"/>
                </a:solidFill>
              </a:rPr>
              <a:t> </a:t>
            </a:r>
            <a:r>
              <a:rPr lang="fr-FR" sz="1700" b="1" dirty="0" err="1">
                <a:solidFill>
                  <a:schemeClr val="dk1"/>
                </a:solidFill>
              </a:rPr>
              <a:t>fund</a:t>
            </a:r>
            <a:r>
              <a:rPr lang="fr-FR" sz="1700" b="1" dirty="0">
                <a:solidFill>
                  <a:schemeClr val="dk1"/>
                </a:solidFill>
              </a:rPr>
              <a:t> (CPAM</a:t>
            </a:r>
            <a:r>
              <a:rPr lang="fr-FR" sz="1700" b="1" dirty="0" smtClean="0">
                <a:solidFill>
                  <a:schemeClr val="dk1"/>
                </a:solidFill>
              </a:rPr>
              <a:t>) by </a:t>
            </a:r>
            <a:r>
              <a:rPr lang="fr-FR" sz="1700" b="1" dirty="0" err="1" smtClean="0">
                <a:solidFill>
                  <a:schemeClr val="dk1"/>
                </a:solidFill>
              </a:rPr>
              <a:t>appointment</a:t>
            </a:r>
            <a:r>
              <a:rPr lang="fr-FR" sz="1700" b="1" dirty="0" smtClean="0">
                <a:solidFill>
                  <a:schemeClr val="dk1"/>
                </a:solidFill>
              </a:rPr>
              <a:t> :</a:t>
            </a:r>
          </a:p>
          <a:p>
            <a:pPr marL="358775" lvl="2" indent="-84327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endParaRPr sz="1700" dirty="0"/>
          </a:p>
          <a:p>
            <a:pPr marL="276225" lvl="1" indent="-276225">
              <a:buSzPct val="120000"/>
            </a:pPr>
            <a:r>
              <a:rPr lang="en-US" sz="1700" dirty="0"/>
              <a:t>Stay up-to-date on ameli.fr: news, entitlements and paperwork, </a:t>
            </a:r>
            <a:r>
              <a:rPr lang="en-US" sz="1700" dirty="0" smtClean="0"/>
              <a:t>reimbursements, health</a:t>
            </a:r>
            <a:endParaRPr lang="en-US" sz="1700" dirty="0"/>
          </a:p>
          <a:p>
            <a:pPr marL="0" lvl="1" indent="0">
              <a:buSzPct val="119999"/>
              <a:buNone/>
            </a:pPr>
            <a:r>
              <a:rPr lang="en-US" sz="1700" b="0" dirty="0"/>
              <a:t> </a:t>
            </a:r>
            <a:endParaRPr lang="en-US" sz="1700" dirty="0"/>
          </a:p>
          <a:p>
            <a:pPr marL="276225" lvl="1" indent="-276225">
              <a:buSzPct val="120000"/>
            </a:pPr>
            <a:r>
              <a:rPr lang="en-US" sz="1700" dirty="0"/>
              <a:t>Go to </a:t>
            </a:r>
            <a:r>
              <a:rPr lang="en-US" sz="1700" dirty="0" err="1"/>
              <a:t>ameli</a:t>
            </a:r>
            <a:r>
              <a:rPr lang="en-US" sz="1700" dirty="0"/>
              <a:t> to access all of our services through your personal account:</a:t>
            </a:r>
          </a:p>
          <a:p>
            <a:pPr marL="0" lvl="1" indent="0">
              <a:buSzPct val="120000"/>
              <a:buNone/>
            </a:pPr>
            <a:r>
              <a:rPr lang="en-US" sz="1700" b="0" dirty="0" smtClean="0"/>
              <a:t>Check your reimbursements, download your certificates, get a European Health Insurance Card (EHIC), email a caseworker, and more</a:t>
            </a:r>
          </a:p>
          <a:p>
            <a:pPr marL="0" lvl="1" indent="0">
              <a:spcBef>
                <a:spcPts val="0"/>
              </a:spcBef>
              <a:buSzPct val="120000"/>
              <a:buNone/>
            </a:pPr>
            <a:endParaRPr lang="en-US" dirty="0" smtClean="0"/>
          </a:p>
          <a:p>
            <a:pPr marL="0" lvl="1" indent="0">
              <a:buSzPct val="120000"/>
              <a:buNone/>
            </a:pPr>
            <a:endParaRPr lang="en-US" sz="1400" dirty="0" smtClean="0"/>
          </a:p>
          <a:p>
            <a:pPr marL="285750" lvl="1" indent="-285750">
              <a:buSzPct val="120000"/>
            </a:pPr>
            <a:endParaRPr lang="en-US" sz="1400" dirty="0" smtClean="0"/>
          </a:p>
          <a:p>
            <a:pPr marL="174625" lvl="2" indent="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endParaRPr sz="1700" dirty="0"/>
          </a:p>
        </p:txBody>
      </p:sp>
      <p:pic>
        <p:nvPicPr>
          <p:cNvPr id="576" name="Google Shape;57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13794" y="1541357"/>
            <a:ext cx="784965" cy="78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85809">
            <a:off x="6942687" y="1537317"/>
            <a:ext cx="417015" cy="417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8000"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sp>
        <p:nvSpPr>
          <p:cNvPr id="371" name="Google Shape;371;p3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-FR" dirty="0"/>
              <a:t>A QUOI SERT L’ASSURANCE MALADIE ?</a:t>
            </a:r>
            <a:endParaRPr dirty="0"/>
          </a:p>
        </p:txBody>
      </p:sp>
      <p:sp>
        <p:nvSpPr>
          <p:cNvPr id="373" name="Google Shape;373;p3"/>
          <p:cNvSpPr/>
          <p:nvPr/>
        </p:nvSpPr>
        <p:spPr>
          <a:xfrm>
            <a:off x="1679985" y="3051958"/>
            <a:ext cx="9470945" cy="1311735"/>
          </a:xfrm>
          <a:prstGeom prst="rect">
            <a:avLst/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 smtClean="0">
                <a:solidFill>
                  <a:schemeClr val="bg1"/>
                </a:solidFill>
                <a:sym typeface="Arial"/>
              </a:rPr>
              <a:t>Rembourse une partie</a:t>
            </a:r>
            <a:r>
              <a:rPr lang="fr-FR" sz="2800" b="1" i="0" u="none" strike="noStrike" cap="none" dirty="0" smtClean="0">
                <a:solidFill>
                  <a:srgbClr val="00B050"/>
                </a:solidFill>
                <a:sym typeface="Arial"/>
              </a:rPr>
              <a:t> </a:t>
            </a:r>
            <a:r>
              <a:rPr lang="fr-FR" sz="2800" b="1" i="0" u="none" strike="noStrike" cap="none" dirty="0" smtClean="0">
                <a:solidFill>
                  <a:schemeClr val="lt1"/>
                </a:solidFill>
                <a:sym typeface="Arial"/>
              </a:rPr>
              <a:t>des frais </a:t>
            </a:r>
            <a:r>
              <a:rPr lang="fr-FR" sz="2800" b="1" i="0" u="none" strike="noStrike" cap="none" dirty="0">
                <a:solidFill>
                  <a:schemeClr val="lt1"/>
                </a:solidFill>
                <a:sym typeface="Arial"/>
              </a:rPr>
              <a:t>de santé</a:t>
            </a:r>
            <a:endParaRPr sz="20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r>
              <a:rPr lang="fr-FR" sz="1800" b="0" i="1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covers</a:t>
            </a:r>
            <a:r>
              <a:rPr lang="fr-FR" sz="18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b="0" i="1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our</a:t>
            </a:r>
            <a:r>
              <a:rPr lang="fr-FR" sz="18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b="0" i="1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r>
              <a:rPr lang="fr-FR" sz="18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care </a:t>
            </a:r>
            <a:r>
              <a:rPr lang="fr-FR" sz="1800" b="0" i="1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expenses</a:t>
            </a:r>
            <a:endParaRPr sz="1800" b="0" i="1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"/>
          <p:cNvSpPr txBox="1">
            <a:spLocks noGrp="1"/>
          </p:cNvSpPr>
          <p:nvPr>
            <p:ph type="body" idx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380" name="Google Shape;380;p4"/>
          <p:cNvSpPr txBox="1">
            <a:spLocks noGrp="1"/>
          </p:cNvSpPr>
          <p:nvPr>
            <p:ph type="body" idx="2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FR"/>
              <a:t>02</a:t>
            </a:r>
            <a:endParaRPr/>
          </a:p>
        </p:txBody>
      </p:sp>
      <p:sp>
        <p:nvSpPr>
          <p:cNvPr id="381" name="Google Shape;381;p4"/>
          <p:cNvSpPr txBox="1">
            <a:spLocks noGrp="1"/>
          </p:cNvSpPr>
          <p:nvPr>
            <p:ph type="body" idx="3"/>
          </p:nvPr>
        </p:nvSpPr>
        <p:spPr>
          <a:xfrm>
            <a:off x="1538558" y="3000049"/>
            <a:ext cx="9964242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FR" dirty="0" smtClean="0"/>
              <a:t>QUI DOIT S’INSCRIRE </a:t>
            </a:r>
            <a:r>
              <a:rPr lang="fr-FR" dirty="0"/>
              <a:t>À L’ASSURANCE MALADIE ?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fr-FR" sz="2600" i="1" dirty="0" smtClean="0"/>
              <a:t>WHO NEEDS TO </a:t>
            </a:r>
            <a:r>
              <a:rPr lang="fr-FR" sz="2600" i="1" dirty="0"/>
              <a:t>REGISTER FOR FRENCH HEALTH INSURANCE COVERAGE?</a:t>
            </a:r>
            <a:endParaRPr sz="2600" i="1" dirty="0"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382" name="Google Shape;382;p4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383" name="Google Shape;383;p4"/>
          <p:cNvSpPr txBox="1">
            <a:spLocks noGrp="1"/>
          </p:cNvSpPr>
          <p:nvPr>
            <p:ph type="body" idx="4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4929"/>
          </a:blip>
          <a:stretch>
            <a:fillRect/>
          </a:stretch>
        </a:blip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"/>
          <p:cNvSpPr txBox="1">
            <a:spLocks noGrp="1"/>
          </p:cNvSpPr>
          <p:nvPr>
            <p:ph type="body" idx="1"/>
          </p:nvPr>
        </p:nvSpPr>
        <p:spPr>
          <a:xfrm>
            <a:off x="1273094" y="2087563"/>
            <a:ext cx="10422019" cy="37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fr-FR" sz="2400" dirty="0"/>
              <a:t>Les étudiants internationaux hors Union Européenne</a:t>
            </a:r>
            <a:endParaRPr sz="2400" dirty="0"/>
          </a:p>
          <a:p>
            <a:pPr marL="517525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920"/>
              <a:buFont typeface="Noto Sans Symbols"/>
              <a:buChar char="❑"/>
            </a:pPr>
            <a:r>
              <a:rPr lang="fr-FR" sz="1800" i="1" dirty="0"/>
              <a:t>International </a:t>
            </a:r>
            <a:r>
              <a:rPr lang="fr-FR" sz="1800" i="1" dirty="0" err="1"/>
              <a:t>students</a:t>
            </a:r>
            <a:r>
              <a:rPr lang="fr-FR" sz="1800" i="1" dirty="0"/>
              <a:t> </a:t>
            </a:r>
            <a:r>
              <a:rPr lang="fr-FR" sz="1800" i="1" dirty="0" err="1"/>
              <a:t>from</a:t>
            </a:r>
            <a:r>
              <a:rPr lang="fr-FR" sz="1800" i="1" dirty="0"/>
              <a:t> </a:t>
            </a:r>
            <a:r>
              <a:rPr lang="fr-FR" sz="1800" i="1" dirty="0" err="1"/>
              <a:t>outside</a:t>
            </a:r>
            <a:r>
              <a:rPr lang="fr-FR" sz="1800" i="1" dirty="0"/>
              <a:t> the </a:t>
            </a:r>
            <a:r>
              <a:rPr lang="fr-FR" sz="1800" i="1" dirty="0" err="1"/>
              <a:t>European</a:t>
            </a:r>
            <a:r>
              <a:rPr lang="fr-FR" sz="1800" i="1" dirty="0"/>
              <a:t> Union</a:t>
            </a:r>
            <a:endParaRPr sz="1800" i="1" dirty="0"/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fr-FR" sz="2400" dirty="0"/>
              <a:t>Les étudiants internationaux </a:t>
            </a:r>
            <a:r>
              <a:rPr lang="fr-FR" sz="2400" dirty="0" smtClean="0"/>
              <a:t>de l’Union </a:t>
            </a:r>
            <a:r>
              <a:rPr lang="fr-FR" sz="2400" dirty="0"/>
              <a:t>Européenne sans Carte Européenne </a:t>
            </a:r>
            <a:r>
              <a:rPr lang="fr-FR" sz="2400" dirty="0" smtClean="0"/>
              <a:t>d’Assurance Maladie (CEAM)</a:t>
            </a:r>
            <a:endParaRPr sz="2400" dirty="0"/>
          </a:p>
          <a:p>
            <a:pPr marL="517525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920"/>
              <a:buFont typeface="Noto Sans Symbols"/>
              <a:buChar char="❑"/>
            </a:pPr>
            <a:r>
              <a:rPr lang="fr-FR" sz="1800" i="1" dirty="0"/>
              <a:t>International </a:t>
            </a:r>
            <a:r>
              <a:rPr lang="fr-FR" sz="1800" i="1" dirty="0" err="1"/>
              <a:t>students</a:t>
            </a:r>
            <a:r>
              <a:rPr lang="fr-FR" sz="1800" i="1" dirty="0"/>
              <a:t> </a:t>
            </a:r>
            <a:r>
              <a:rPr lang="fr-FR" sz="1800" i="1" dirty="0" err="1"/>
              <a:t>from</a:t>
            </a:r>
            <a:r>
              <a:rPr lang="fr-FR" sz="1800" i="1" dirty="0"/>
              <a:t> the </a:t>
            </a:r>
            <a:r>
              <a:rPr lang="fr-FR" sz="1800" i="1" dirty="0" err="1"/>
              <a:t>European</a:t>
            </a:r>
            <a:r>
              <a:rPr lang="fr-FR" sz="1800" i="1" dirty="0"/>
              <a:t> Union </a:t>
            </a:r>
            <a:r>
              <a:rPr lang="fr-FR" sz="1800" i="1" dirty="0" err="1"/>
              <a:t>who</a:t>
            </a:r>
            <a:r>
              <a:rPr lang="fr-FR" sz="1800" i="1" dirty="0"/>
              <a:t> </a:t>
            </a:r>
            <a:r>
              <a:rPr lang="fr-FR" sz="1800" i="1" dirty="0" err="1"/>
              <a:t>don’t</a:t>
            </a:r>
            <a:r>
              <a:rPr lang="fr-FR" sz="1800" i="1" dirty="0"/>
              <a:t> have a </a:t>
            </a:r>
            <a:r>
              <a:rPr lang="fr-FR" sz="1800" i="1" dirty="0" err="1"/>
              <a:t>European</a:t>
            </a:r>
            <a:r>
              <a:rPr lang="fr-FR" sz="1800" i="1" dirty="0"/>
              <a:t> </a:t>
            </a:r>
            <a:r>
              <a:rPr lang="fr-FR" sz="1800" i="1" dirty="0" err="1"/>
              <a:t>Health</a:t>
            </a:r>
            <a:r>
              <a:rPr lang="fr-FR" sz="1800" i="1" dirty="0"/>
              <a:t> </a:t>
            </a:r>
            <a:r>
              <a:rPr lang="fr-FR" sz="1800" i="1" dirty="0" err="1"/>
              <a:t>Insurance</a:t>
            </a:r>
            <a:r>
              <a:rPr lang="fr-FR" sz="1800" i="1" dirty="0"/>
              <a:t> </a:t>
            </a:r>
            <a:r>
              <a:rPr lang="fr-FR" sz="1800" i="1" dirty="0" err="1"/>
              <a:t>Card</a:t>
            </a:r>
            <a:r>
              <a:rPr lang="fr-FR" sz="1800" i="1" dirty="0"/>
              <a:t> (EHIC)</a:t>
            </a:r>
            <a:endParaRPr sz="1800" i="1"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 smtClean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fr-FR" sz="1900" dirty="0" smtClean="0"/>
              <a:t> </a:t>
            </a:r>
            <a:r>
              <a:rPr lang="fr-FR" sz="1700" dirty="0" smtClean="0"/>
              <a:t>La </a:t>
            </a:r>
            <a:r>
              <a:rPr lang="fr-FR" sz="1700" dirty="0"/>
              <a:t>Carte Européenne d’Assurance Maladie (CEAM) permet une prise en charge </a:t>
            </a:r>
            <a:r>
              <a:rPr lang="fr-FR" sz="1700" dirty="0" smtClean="0"/>
              <a:t>des </a:t>
            </a:r>
            <a:r>
              <a:rPr lang="fr-FR" sz="1700" dirty="0"/>
              <a:t>frais de santé dans les états membres de l’union européenne</a:t>
            </a:r>
            <a:endParaRPr sz="1700"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fr-FR" sz="1700" dirty="0"/>
              <a:t>	</a:t>
            </a:r>
            <a:r>
              <a:rPr lang="fr-FR" sz="1700" i="1" dirty="0">
                <a:solidFill>
                  <a:schemeClr val="dk1"/>
                </a:solidFill>
              </a:rPr>
              <a:t>The </a:t>
            </a:r>
            <a:r>
              <a:rPr lang="fr-FR" sz="1700" i="1" dirty="0" err="1">
                <a:solidFill>
                  <a:schemeClr val="dk1"/>
                </a:solidFill>
              </a:rPr>
              <a:t>European</a:t>
            </a:r>
            <a:r>
              <a:rPr lang="fr-FR" sz="1700" i="1" dirty="0">
                <a:solidFill>
                  <a:schemeClr val="dk1"/>
                </a:solidFill>
              </a:rPr>
              <a:t> </a:t>
            </a:r>
            <a:r>
              <a:rPr lang="fr-FR" sz="1700" i="1" dirty="0" err="1">
                <a:solidFill>
                  <a:schemeClr val="dk1"/>
                </a:solidFill>
              </a:rPr>
              <a:t>Health</a:t>
            </a:r>
            <a:r>
              <a:rPr lang="fr-FR" sz="1700" i="1" dirty="0">
                <a:solidFill>
                  <a:schemeClr val="dk1"/>
                </a:solidFill>
              </a:rPr>
              <a:t> </a:t>
            </a:r>
            <a:r>
              <a:rPr lang="fr-FR" sz="1700" i="1" dirty="0" err="1">
                <a:solidFill>
                  <a:schemeClr val="dk1"/>
                </a:solidFill>
              </a:rPr>
              <a:t>Insurance</a:t>
            </a:r>
            <a:r>
              <a:rPr lang="fr-FR" sz="1700" i="1" dirty="0">
                <a:solidFill>
                  <a:schemeClr val="dk1"/>
                </a:solidFill>
              </a:rPr>
              <a:t> </a:t>
            </a:r>
            <a:r>
              <a:rPr lang="fr-FR" sz="1700" i="1" dirty="0" err="1">
                <a:solidFill>
                  <a:schemeClr val="dk1"/>
                </a:solidFill>
              </a:rPr>
              <a:t>Card</a:t>
            </a:r>
            <a:r>
              <a:rPr lang="fr-FR" sz="1700" i="1" dirty="0">
                <a:solidFill>
                  <a:schemeClr val="dk1"/>
                </a:solidFill>
              </a:rPr>
              <a:t> (EHIC) </a:t>
            </a:r>
            <a:r>
              <a:rPr lang="fr-FR" sz="1700" i="1" dirty="0" err="1">
                <a:solidFill>
                  <a:schemeClr val="dk1"/>
                </a:solidFill>
              </a:rPr>
              <a:t>provides</a:t>
            </a:r>
            <a:r>
              <a:rPr lang="fr-FR" sz="1700" i="1" dirty="0">
                <a:solidFill>
                  <a:schemeClr val="dk1"/>
                </a:solidFill>
              </a:rPr>
              <a:t> </a:t>
            </a:r>
            <a:r>
              <a:rPr lang="fr-FR" sz="1700" i="1" dirty="0" err="1">
                <a:solidFill>
                  <a:schemeClr val="dk1"/>
                </a:solidFill>
              </a:rPr>
              <a:t>coverage</a:t>
            </a:r>
            <a:r>
              <a:rPr lang="fr-FR" sz="1700" i="1" dirty="0">
                <a:solidFill>
                  <a:schemeClr val="dk1"/>
                </a:solidFill>
              </a:rPr>
              <a:t> of </a:t>
            </a:r>
            <a:r>
              <a:rPr lang="fr-FR" sz="1700" i="1" dirty="0" err="1">
                <a:solidFill>
                  <a:schemeClr val="dk1"/>
                </a:solidFill>
              </a:rPr>
              <a:t>health</a:t>
            </a:r>
            <a:r>
              <a:rPr lang="fr-FR" sz="1700" i="1" dirty="0">
                <a:solidFill>
                  <a:schemeClr val="dk1"/>
                </a:solidFill>
              </a:rPr>
              <a:t> </a:t>
            </a:r>
            <a:r>
              <a:rPr lang="fr-FR" sz="1700" i="1" dirty="0" err="1">
                <a:solidFill>
                  <a:schemeClr val="dk1"/>
                </a:solidFill>
              </a:rPr>
              <a:t>insurance</a:t>
            </a:r>
            <a:r>
              <a:rPr lang="fr-FR" sz="1700" i="1" dirty="0">
                <a:solidFill>
                  <a:schemeClr val="dk1"/>
                </a:solidFill>
              </a:rPr>
              <a:t> </a:t>
            </a:r>
            <a:r>
              <a:rPr lang="fr-FR" sz="1700" i="1" dirty="0" err="1">
                <a:solidFill>
                  <a:schemeClr val="dk1"/>
                </a:solidFill>
              </a:rPr>
              <a:t>expenses</a:t>
            </a:r>
            <a:r>
              <a:rPr lang="fr-FR" sz="1700" i="1" dirty="0">
                <a:solidFill>
                  <a:schemeClr val="dk1"/>
                </a:solidFill>
              </a:rPr>
              <a:t> in </a:t>
            </a:r>
            <a:r>
              <a:rPr lang="fr-FR" sz="1700" i="1" dirty="0" err="1">
                <a:solidFill>
                  <a:schemeClr val="dk1"/>
                </a:solidFill>
              </a:rPr>
              <a:t>European</a:t>
            </a:r>
            <a:r>
              <a:rPr lang="fr-FR" sz="1700" i="1" dirty="0">
                <a:solidFill>
                  <a:schemeClr val="dk1"/>
                </a:solidFill>
              </a:rPr>
              <a:t> Union </a:t>
            </a:r>
            <a:r>
              <a:rPr lang="fr-FR" sz="1700" i="1" dirty="0" err="1">
                <a:solidFill>
                  <a:schemeClr val="dk1"/>
                </a:solidFill>
              </a:rPr>
              <a:t>member</a:t>
            </a:r>
            <a:r>
              <a:rPr lang="fr-FR" sz="1700" i="1" dirty="0">
                <a:solidFill>
                  <a:schemeClr val="dk1"/>
                </a:solidFill>
              </a:rPr>
              <a:t> States. </a:t>
            </a:r>
            <a:endParaRPr sz="1700" dirty="0"/>
          </a:p>
        </p:txBody>
      </p:sp>
      <p:sp>
        <p:nvSpPr>
          <p:cNvPr id="389" name="Google Shape;389;p5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390" name="Google Shape;390;p5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-FR"/>
              <a:t>QUI DOIT S’INSCRIRE ? / </a:t>
            </a:r>
            <a:r>
              <a:rPr lang="fr-FR" i="1"/>
              <a:t>WHO NEEDS TO REGISTER?</a:t>
            </a:r>
            <a:endParaRPr i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4" y="2826093"/>
            <a:ext cx="722326" cy="72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6" y="4463908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"/>
          <p:cNvSpPr txBox="1">
            <a:spLocks noGrp="1"/>
          </p:cNvSpPr>
          <p:nvPr>
            <p:ph type="body" idx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380" name="Google Shape;380;p4"/>
          <p:cNvSpPr txBox="1">
            <a:spLocks noGrp="1"/>
          </p:cNvSpPr>
          <p:nvPr>
            <p:ph type="body" idx="2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FR" dirty="0"/>
              <a:t>02</a:t>
            </a:r>
            <a:endParaRPr dirty="0"/>
          </a:p>
        </p:txBody>
      </p:sp>
      <p:sp>
        <p:nvSpPr>
          <p:cNvPr id="381" name="Google Shape;381;p4"/>
          <p:cNvSpPr txBox="1">
            <a:spLocks noGrp="1"/>
          </p:cNvSpPr>
          <p:nvPr>
            <p:ph type="body" idx="3"/>
          </p:nvPr>
        </p:nvSpPr>
        <p:spPr>
          <a:xfrm>
            <a:off x="1538558" y="3000049"/>
            <a:ext cx="9964242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FR" dirty="0"/>
              <a:t>COMMENT S’INSCRIRE À L’ASSURANCE MALADIE ?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fr-FR" sz="2600" i="1" dirty="0"/>
              <a:t>HOW DO I REGISTER FOR FRENCH HEALTH INSURANCE COVERAGE?</a:t>
            </a:r>
            <a:endParaRPr sz="2600" i="1" dirty="0"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382" name="Google Shape;382;p4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383" name="Google Shape;383;p4"/>
          <p:cNvSpPr txBox="1">
            <a:spLocks noGrp="1"/>
          </p:cNvSpPr>
          <p:nvPr>
            <p:ph type="body" idx="4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54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4929"/>
          </a:blip>
          <a:stretch>
            <a:fillRect/>
          </a:stretch>
        </a:blip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"/>
          <p:cNvSpPr txBox="1">
            <a:spLocks noGrp="1"/>
          </p:cNvSpPr>
          <p:nvPr>
            <p:ph type="body" idx="1"/>
          </p:nvPr>
        </p:nvSpPr>
        <p:spPr>
          <a:xfrm>
            <a:off x="1115469" y="1711045"/>
            <a:ext cx="10422019" cy="37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dirty="0"/>
              <a:t>Je me rends sur le site </a:t>
            </a:r>
            <a:r>
              <a:rPr lang="fr-FR" u="sng" dirty="0">
                <a:solidFill>
                  <a:schemeClr val="hlink"/>
                </a:solidFill>
                <a:hlinkClick r:id="rId4"/>
              </a:rPr>
              <a:t>https://etudiant-etranger.ameli.fr/#/</a:t>
            </a:r>
            <a:r>
              <a:rPr lang="fr-FR" dirty="0"/>
              <a:t> ou je flashe le code 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fr-FR" i="1" dirty="0">
                <a:solidFill>
                  <a:schemeClr val="dk1"/>
                </a:solidFill>
              </a:rPr>
              <a:t>Go to the </a:t>
            </a:r>
            <a:r>
              <a:rPr lang="fr-FR" i="1" dirty="0" err="1">
                <a:solidFill>
                  <a:schemeClr val="dk1"/>
                </a:solidFill>
              </a:rPr>
              <a:t>website</a:t>
            </a:r>
            <a:r>
              <a:rPr lang="fr-FR" i="1" dirty="0">
                <a:solidFill>
                  <a:schemeClr val="dk1"/>
                </a:solidFill>
              </a:rPr>
              <a:t> </a:t>
            </a:r>
            <a:r>
              <a:rPr lang="fr-FR" i="1" u="sng" dirty="0">
                <a:solidFill>
                  <a:schemeClr val="dk1"/>
                </a:solidFill>
                <a:hlinkClick r:id="rId4"/>
              </a:rPr>
              <a:t>https://etudiant-etranger.ameli.fr/#/</a:t>
            </a:r>
            <a:r>
              <a:rPr lang="fr-FR" i="1" dirty="0">
                <a:solidFill>
                  <a:schemeClr val="dk1"/>
                </a:solidFill>
              </a:rPr>
              <a:t> or scan the QR code 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505" name="Google Shape;505;p8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sp>
        <p:nvSpPr>
          <p:cNvPr id="506" name="Google Shape;506;p8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-FR"/>
              <a:t>ETAPE 1 / </a:t>
            </a:r>
            <a:r>
              <a:rPr lang="fr-FR" i="1"/>
              <a:t>STEP 1</a:t>
            </a:r>
            <a:endParaRPr i="1"/>
          </a:p>
        </p:txBody>
      </p:sp>
      <p:pic>
        <p:nvPicPr>
          <p:cNvPr id="507" name="Google Shape;507;p8" descr="Une image contenant texte, personne, capture d’écran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3094" y="2573372"/>
            <a:ext cx="7567749" cy="394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98468" y="3118521"/>
            <a:ext cx="2696192" cy="269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4929"/>
          </a:blip>
          <a:stretch>
            <a:fillRect/>
          </a:stretch>
        </a:blip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9"/>
          <p:cNvSpPr txBox="1">
            <a:spLocks noGrp="1"/>
          </p:cNvSpPr>
          <p:nvPr>
            <p:ph type="body" idx="1"/>
          </p:nvPr>
        </p:nvSpPr>
        <p:spPr>
          <a:xfrm>
            <a:off x="595177" y="2072652"/>
            <a:ext cx="10422019" cy="3915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FR" dirty="0" smtClean="0"/>
              <a:t>Je remplis les informations demandées en page d’accueil : 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fr-FR" sz="1800" i="1" dirty="0" smtClean="0">
                <a:solidFill>
                  <a:schemeClr val="dk1"/>
                </a:solidFill>
              </a:rPr>
              <a:t>I </a:t>
            </a:r>
            <a:r>
              <a:rPr lang="fr-FR" sz="1800" i="1" dirty="0" err="1" smtClean="0">
                <a:solidFill>
                  <a:schemeClr val="dk1"/>
                </a:solidFill>
              </a:rPr>
              <a:t>fill</a:t>
            </a:r>
            <a:r>
              <a:rPr lang="fr-FR" sz="1800" i="1" dirty="0" smtClean="0">
                <a:solidFill>
                  <a:schemeClr val="dk1"/>
                </a:solidFill>
              </a:rPr>
              <a:t> in informations </a:t>
            </a:r>
            <a:r>
              <a:rPr lang="fr-FR" sz="1800" i="1" dirty="0" err="1" smtClean="0">
                <a:solidFill>
                  <a:schemeClr val="dk1"/>
                </a:solidFill>
              </a:rPr>
              <a:t>requested</a:t>
            </a:r>
            <a:r>
              <a:rPr lang="fr-FR" sz="1800" i="1" dirty="0" smtClean="0">
                <a:solidFill>
                  <a:schemeClr val="dk1"/>
                </a:solidFill>
              </a:rPr>
              <a:t> on the home page :</a:t>
            </a:r>
            <a:endParaRPr sz="1800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11111"/>
              <a:buFont typeface="Noto Sans Symbols"/>
              <a:buChar char="✔"/>
            </a:pPr>
            <a:r>
              <a:rPr lang="fr-FR" dirty="0"/>
              <a:t>Ma situation / </a:t>
            </a:r>
            <a:r>
              <a:rPr lang="fr-FR" sz="1800" i="1" dirty="0" err="1">
                <a:solidFill>
                  <a:schemeClr val="dk1"/>
                </a:solidFill>
              </a:rPr>
              <a:t>Your</a:t>
            </a:r>
            <a:r>
              <a:rPr lang="fr-FR" sz="1800" i="1" dirty="0">
                <a:solidFill>
                  <a:schemeClr val="dk1"/>
                </a:solidFill>
              </a:rPr>
              <a:t> </a:t>
            </a:r>
            <a:r>
              <a:rPr lang="fr-FR" sz="1800" i="1" dirty="0" err="1">
                <a:solidFill>
                  <a:schemeClr val="dk1"/>
                </a:solidFill>
              </a:rPr>
              <a:t>circumstances</a:t>
            </a:r>
            <a:endParaRPr sz="1800" i="1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11111"/>
              <a:buFont typeface="Noto Sans Symbols"/>
              <a:buChar char="✔"/>
            </a:pPr>
            <a:r>
              <a:rPr lang="fr-FR" dirty="0"/>
              <a:t>Ma date de naissance / </a:t>
            </a:r>
            <a:r>
              <a:rPr lang="fr-FR" sz="1800" i="1" dirty="0" err="1">
                <a:solidFill>
                  <a:schemeClr val="dk1"/>
                </a:solidFill>
              </a:rPr>
              <a:t>Your</a:t>
            </a:r>
            <a:r>
              <a:rPr lang="fr-FR" sz="1800" i="1" dirty="0">
                <a:solidFill>
                  <a:schemeClr val="dk1"/>
                </a:solidFill>
              </a:rPr>
              <a:t> date of </a:t>
            </a:r>
            <a:r>
              <a:rPr lang="fr-FR" sz="1800" i="1" dirty="0" err="1">
                <a:solidFill>
                  <a:schemeClr val="dk1"/>
                </a:solidFill>
              </a:rPr>
              <a:t>birth</a:t>
            </a:r>
            <a:endParaRPr sz="1800" i="1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11111"/>
              <a:buFont typeface="Noto Sans Symbols"/>
              <a:buChar char="✔"/>
            </a:pPr>
            <a:r>
              <a:rPr lang="fr-FR" dirty="0"/>
              <a:t>Ma nationalité / </a:t>
            </a:r>
            <a:r>
              <a:rPr lang="fr-FR" sz="1800" i="1" dirty="0" err="1">
                <a:solidFill>
                  <a:schemeClr val="dk1"/>
                </a:solidFill>
              </a:rPr>
              <a:t>Your</a:t>
            </a:r>
            <a:r>
              <a:rPr lang="fr-FR" sz="1800" i="1" dirty="0">
                <a:solidFill>
                  <a:schemeClr val="dk1"/>
                </a:solidFill>
              </a:rPr>
              <a:t> </a:t>
            </a:r>
            <a:r>
              <a:rPr lang="fr-FR" sz="1800" i="1" dirty="0" err="1">
                <a:solidFill>
                  <a:schemeClr val="dk1"/>
                </a:solidFill>
              </a:rPr>
              <a:t>nationality</a:t>
            </a:r>
            <a:endParaRPr sz="1800" i="1" dirty="0">
              <a:solidFill>
                <a:schemeClr val="dk1"/>
              </a:solidFill>
            </a:endParaRPr>
          </a:p>
          <a:p>
            <a:pPr marL="342900" lvl="0" indent="-22542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fr-FR" dirty="0"/>
              <a:t>Je </a:t>
            </a:r>
            <a:r>
              <a:rPr lang="fr-FR" dirty="0" smtClean="0"/>
              <a:t>confirme avoir tous </a:t>
            </a:r>
            <a:r>
              <a:rPr lang="fr-FR" dirty="0"/>
              <a:t>les documents suivants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fr-FR" sz="1700" i="1" dirty="0" err="1" smtClean="0">
                <a:solidFill>
                  <a:schemeClr val="dk1"/>
                </a:solidFill>
              </a:rPr>
              <a:t>Make</a:t>
            </a:r>
            <a:r>
              <a:rPr lang="fr-FR" sz="1700" i="1" dirty="0" smtClean="0">
                <a:solidFill>
                  <a:schemeClr val="dk1"/>
                </a:solidFill>
              </a:rPr>
              <a:t> </a:t>
            </a:r>
            <a:r>
              <a:rPr lang="fr-FR" sz="1700" i="1" dirty="0">
                <a:solidFill>
                  <a:schemeClr val="dk1"/>
                </a:solidFill>
              </a:rPr>
              <a:t>sure </a:t>
            </a:r>
            <a:r>
              <a:rPr lang="fr-FR" sz="1700" i="1" dirty="0" err="1">
                <a:solidFill>
                  <a:schemeClr val="dk1"/>
                </a:solidFill>
              </a:rPr>
              <a:t>you</a:t>
            </a:r>
            <a:r>
              <a:rPr lang="fr-FR" sz="1700" i="1" dirty="0">
                <a:solidFill>
                  <a:schemeClr val="dk1"/>
                </a:solidFill>
              </a:rPr>
              <a:t> have all the documents </a:t>
            </a:r>
            <a:r>
              <a:rPr lang="fr-FR" sz="1700" i="1" dirty="0" err="1">
                <a:solidFill>
                  <a:schemeClr val="dk1"/>
                </a:solidFill>
              </a:rPr>
              <a:t>you</a:t>
            </a:r>
            <a:r>
              <a:rPr lang="fr-FR" sz="1700" i="1" dirty="0">
                <a:solidFill>
                  <a:schemeClr val="dk1"/>
                </a:solidFill>
              </a:rPr>
              <a:t> 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fr-FR" sz="1700" i="1" dirty="0" err="1" smtClean="0">
                <a:solidFill>
                  <a:schemeClr val="dk1"/>
                </a:solidFill>
              </a:rPr>
              <a:t>need</a:t>
            </a:r>
            <a:r>
              <a:rPr lang="fr-FR" sz="1700" i="1" dirty="0">
                <a:solidFill>
                  <a:schemeClr val="dk1"/>
                </a:solidFill>
              </a:rPr>
              <a:t>.</a:t>
            </a:r>
            <a:endParaRPr dirty="0"/>
          </a:p>
        </p:txBody>
      </p:sp>
      <p:sp>
        <p:nvSpPr>
          <p:cNvPr id="514" name="Google Shape;514;p9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sp>
        <p:nvSpPr>
          <p:cNvPr id="515" name="Google Shape;515;p9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-FR"/>
              <a:t>ETAPE 2 / </a:t>
            </a:r>
            <a:r>
              <a:rPr lang="fr-FR" i="1"/>
              <a:t>STEP 2</a:t>
            </a:r>
            <a:endParaRPr i="1"/>
          </a:p>
        </p:txBody>
      </p:sp>
      <p:pic>
        <p:nvPicPr>
          <p:cNvPr id="516" name="Google Shape;516;p9" descr="Une image contenant text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6982" y="0"/>
            <a:ext cx="5025018" cy="480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9" descr="Une image contenant texte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 r="29"/>
          <a:stretch/>
        </p:blipFill>
        <p:spPr>
          <a:xfrm>
            <a:off x="7166982" y="5321368"/>
            <a:ext cx="4937760" cy="15366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8" name="Google Shape;518;p9"/>
          <p:cNvCxnSpPr/>
          <p:nvPr/>
        </p:nvCxnSpPr>
        <p:spPr>
          <a:xfrm flipV="1">
            <a:off x="6022428" y="2612572"/>
            <a:ext cx="1527903" cy="191213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19" name="Google Shape;519;p9"/>
          <p:cNvCxnSpPr/>
          <p:nvPr/>
        </p:nvCxnSpPr>
        <p:spPr>
          <a:xfrm>
            <a:off x="2648607" y="5691352"/>
            <a:ext cx="4193257" cy="53829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" name="Google Shape;518;p9"/>
          <p:cNvCxnSpPr/>
          <p:nvPr/>
        </p:nvCxnSpPr>
        <p:spPr>
          <a:xfrm flipV="1">
            <a:off x="6022428" y="4234171"/>
            <a:ext cx="1527903" cy="29053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29025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4929"/>
          </a:blip>
          <a:stretch>
            <a:fillRect/>
          </a:stretch>
        </a:blip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0"/>
          <p:cNvSpPr txBox="1">
            <a:spLocks noGrp="1"/>
          </p:cNvSpPr>
          <p:nvPr>
            <p:ph type="body" idx="1"/>
          </p:nvPr>
        </p:nvSpPr>
        <p:spPr>
          <a:xfrm>
            <a:off x="318220" y="2867755"/>
            <a:ext cx="5147964" cy="242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dirty="0"/>
              <a:t>Je complète mes informations personnelles, l’ensemble de mes coordonnées avec mes informations de contact :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r>
              <a:rPr lang="fr-FR" sz="1900" i="1" dirty="0" err="1">
                <a:solidFill>
                  <a:schemeClr val="dk1"/>
                </a:solidFill>
              </a:rPr>
              <a:t>Fill</a:t>
            </a:r>
            <a:r>
              <a:rPr lang="fr-FR" sz="1900" i="1" dirty="0">
                <a:solidFill>
                  <a:schemeClr val="dk1"/>
                </a:solidFill>
              </a:rPr>
              <a:t> in all of </a:t>
            </a:r>
            <a:r>
              <a:rPr lang="fr-FR" sz="1900" i="1" dirty="0" err="1">
                <a:solidFill>
                  <a:schemeClr val="dk1"/>
                </a:solidFill>
              </a:rPr>
              <a:t>your</a:t>
            </a:r>
            <a:r>
              <a:rPr lang="fr-FR" sz="1900" i="1" dirty="0">
                <a:solidFill>
                  <a:schemeClr val="dk1"/>
                </a:solidFill>
              </a:rPr>
              <a:t> </a:t>
            </a:r>
            <a:r>
              <a:rPr lang="fr-FR" sz="1900" i="1" dirty="0" err="1">
                <a:solidFill>
                  <a:schemeClr val="dk1"/>
                </a:solidFill>
              </a:rPr>
              <a:t>personal</a:t>
            </a:r>
            <a:r>
              <a:rPr lang="fr-FR" sz="1900" i="1" dirty="0">
                <a:solidFill>
                  <a:schemeClr val="dk1"/>
                </a:solidFill>
              </a:rPr>
              <a:t> information, </a:t>
            </a:r>
            <a:r>
              <a:rPr lang="fr-FR" sz="1900" i="1" dirty="0" err="1">
                <a:solidFill>
                  <a:schemeClr val="dk1"/>
                </a:solidFill>
              </a:rPr>
              <a:t>including</a:t>
            </a:r>
            <a:r>
              <a:rPr lang="fr-FR" sz="1900" i="1" dirty="0">
                <a:solidFill>
                  <a:schemeClr val="dk1"/>
                </a:solidFill>
              </a:rPr>
              <a:t> </a:t>
            </a:r>
            <a:r>
              <a:rPr lang="fr-FR" sz="1900" i="1" dirty="0" err="1">
                <a:solidFill>
                  <a:schemeClr val="dk1"/>
                </a:solidFill>
              </a:rPr>
              <a:t>your</a:t>
            </a:r>
            <a:r>
              <a:rPr lang="fr-FR" sz="1900" i="1" dirty="0">
                <a:solidFill>
                  <a:schemeClr val="dk1"/>
                </a:solidFill>
              </a:rPr>
              <a:t> full </a:t>
            </a:r>
            <a:r>
              <a:rPr lang="fr-FR" sz="1900" i="1" dirty="0" err="1">
                <a:solidFill>
                  <a:schemeClr val="dk1"/>
                </a:solidFill>
              </a:rPr>
              <a:t>address</a:t>
            </a:r>
            <a:r>
              <a:rPr lang="fr-FR" sz="1900" i="1" dirty="0">
                <a:solidFill>
                  <a:schemeClr val="dk1"/>
                </a:solidFill>
              </a:rPr>
              <a:t> and contact information :</a:t>
            </a:r>
            <a:endParaRPr sz="1900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526" name="Google Shape;526;p10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sp>
        <p:nvSpPr>
          <p:cNvPr id="527" name="Google Shape;527;p10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-FR"/>
              <a:t>ETAPE 3 / </a:t>
            </a:r>
            <a:r>
              <a:rPr lang="fr-FR" i="1"/>
              <a:t>STEP 3</a:t>
            </a:r>
            <a:endParaRPr/>
          </a:p>
        </p:txBody>
      </p:sp>
      <p:pic>
        <p:nvPicPr>
          <p:cNvPr id="528" name="Google Shape;528;p10"/>
          <p:cNvPicPr preferRelativeResize="0"/>
          <p:nvPr/>
        </p:nvPicPr>
        <p:blipFill rotWithShape="1">
          <a:blip r:embed="rId4">
            <a:alphaModFix/>
          </a:blip>
          <a:srcRect r="7"/>
          <a:stretch/>
        </p:blipFill>
        <p:spPr>
          <a:xfrm>
            <a:off x="6469041" y="0"/>
            <a:ext cx="5718412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9" name="Google Shape;529;p10"/>
          <p:cNvCxnSpPr/>
          <p:nvPr/>
        </p:nvCxnSpPr>
        <p:spPr>
          <a:xfrm rot="10800000" flipH="1">
            <a:off x="4787153" y="3065929"/>
            <a:ext cx="1785769" cy="88212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masque PPT V3">
  <a:themeElements>
    <a:clrScheme name="CNAM">
      <a:dk1>
        <a:srgbClr val="0C419A"/>
      </a:dk1>
      <a:lt1>
        <a:srgbClr val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1630</Words>
  <Application>Microsoft Office PowerPoint</Application>
  <PresentationFormat>Personnalisé</PresentationFormat>
  <Paragraphs>201</Paragraphs>
  <Slides>23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masque PPT V3</vt:lpstr>
      <vt:lpstr>Présentation PowerPoint</vt:lpstr>
      <vt:lpstr>Présentation PowerPoint</vt:lpstr>
      <vt:lpstr>A QUOI SERT L’ASSURANCE MALADIE ?</vt:lpstr>
      <vt:lpstr>Présentation PowerPoint</vt:lpstr>
      <vt:lpstr>QUI DOIT S’INSCRIRE ? / WHO NEEDS TO REGISTER?</vt:lpstr>
      <vt:lpstr>Présentation PowerPoint</vt:lpstr>
      <vt:lpstr>ETAPE 1 / STEP 1</vt:lpstr>
      <vt:lpstr>ETAPE 2 / STEP 2</vt:lpstr>
      <vt:lpstr>ETAPE 3 / STEP 3</vt:lpstr>
      <vt:lpstr>ETAPE 4 / STEP 4</vt:lpstr>
      <vt:lpstr>ETAPE 5 / STEP 5</vt:lpstr>
      <vt:lpstr>ETAPE 6 / STEP 6</vt:lpstr>
      <vt:lpstr>ATTESTATION PROVISOIRE DE DROITS</vt:lpstr>
      <vt:lpstr>Présentation PowerPoint</vt:lpstr>
      <vt:lpstr>LES DÉMARCHES DE SANTÉ</vt:lpstr>
      <vt:lpstr>SETTING UP YOUR COVERAGE </vt:lpstr>
      <vt:lpstr>OBTENIR LA CARTE VITALE  OBTAIN FRENCH INSURANCE CARD </vt:lpstr>
      <vt:lpstr>LES BONS REFLEXES EN SANTÉ GETTING THE MOST OUT OF YOUR HEALTH CARE COVERAGE</vt:lpstr>
      <vt:lpstr>LES BONS REFLEXES EN SANTÉ GETTING THE MOST OUT OF YOUR HEALTH CARE COVERAGE</vt:lpstr>
      <vt:lpstr>LES BONS REFLEXES EN SANTÉ GETTING THE MOST OUT OF YOUR HEALTH CARE COVERAGE</vt:lpstr>
      <vt:lpstr>LES AUTRES AVANTAGES DU COMPTE AMELI YOU CAN ALSO USE YOUR AMELI ACCOUNT TO: </vt:lpstr>
      <vt:lpstr>LES CONTACTS AVEC L’ASSURANCE MALADIE</vt:lpstr>
      <vt:lpstr>CONTACTING THE FRENCH HEALTH INSURANCE SYSTEM  “L’ASSURANCE MALADIE”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VATUS ISABELLE</dc:creator>
  <cp:lastModifiedBy>GRENET MARIUS (CNAM / Paris)</cp:lastModifiedBy>
  <cp:revision>62</cp:revision>
  <dcterms:created xsi:type="dcterms:W3CDTF">2020-11-13T16:13:20Z</dcterms:created>
  <dcterms:modified xsi:type="dcterms:W3CDTF">2022-08-16T09:54:34Z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1708921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